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Economica"/>
      <p:regular r:id="rId76"/>
      <p:bold r:id="rId77"/>
      <p:italic r:id="rId78"/>
      <p:boldItalic r:id="rId79"/>
    </p:embeddedFont>
    <p:embeddedFont>
      <p:font typeface="Nunito"/>
      <p:regular r:id="rId80"/>
      <p:bold r:id="rId81"/>
      <p:italic r:id="rId82"/>
      <p:boldItalic r:id="rId83"/>
    </p:embeddedFont>
    <p:embeddedFont>
      <p:font typeface="Maven Pro"/>
      <p:regular r:id="rId84"/>
      <p:bold r:id="rId85"/>
    </p:embeddedFont>
    <p:embeddedFont>
      <p:font typeface="Open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561D91-90B0-4EA8-ABDE-5E94B2A2E9DF}">
  <a:tblStyle styleId="{AD561D91-90B0-4EA8-ABDE-5E94B2A2E9D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913A8CB-455D-4B73-9563-B0E56FE8C15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avenPro-regular.fntdata"/><Relationship Id="rId83" Type="http://schemas.openxmlformats.org/officeDocument/2006/relationships/font" Target="fonts/Nunito-boldItalic.fntdata"/><Relationship Id="rId42" Type="http://schemas.openxmlformats.org/officeDocument/2006/relationships/slide" Target="slides/slide36.xml"/><Relationship Id="rId86" Type="http://schemas.openxmlformats.org/officeDocument/2006/relationships/font" Target="fonts/OpenSans-regular.fntdata"/><Relationship Id="rId41" Type="http://schemas.openxmlformats.org/officeDocument/2006/relationships/slide" Target="slides/slide35.xml"/><Relationship Id="rId85" Type="http://schemas.openxmlformats.org/officeDocument/2006/relationships/font" Target="fonts/MavenPro-bold.fntdata"/><Relationship Id="rId44" Type="http://schemas.openxmlformats.org/officeDocument/2006/relationships/slide" Target="slides/slide38.xml"/><Relationship Id="rId88" Type="http://schemas.openxmlformats.org/officeDocument/2006/relationships/font" Target="fonts/OpenSans-italic.fntdata"/><Relationship Id="rId43" Type="http://schemas.openxmlformats.org/officeDocument/2006/relationships/slide" Target="slides/slide37.xml"/><Relationship Id="rId87" Type="http://schemas.openxmlformats.org/officeDocument/2006/relationships/font" Target="fonts/OpenSans-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boldItalic.fntdata"/><Relationship Id="rId80" Type="http://schemas.openxmlformats.org/officeDocument/2006/relationships/font" Target="fonts/Nunito-regular.fntdata"/><Relationship Id="rId82" Type="http://schemas.openxmlformats.org/officeDocument/2006/relationships/font" Target="fonts/Nunito-italic.fntdata"/><Relationship Id="rId81"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Economica-bold.fntdata"/><Relationship Id="rId32" Type="http://schemas.openxmlformats.org/officeDocument/2006/relationships/slide" Target="slides/slide26.xml"/><Relationship Id="rId76" Type="http://schemas.openxmlformats.org/officeDocument/2006/relationships/font" Target="fonts/Economica-regular.fntdata"/><Relationship Id="rId35" Type="http://schemas.openxmlformats.org/officeDocument/2006/relationships/slide" Target="slides/slide29.xml"/><Relationship Id="rId79" Type="http://schemas.openxmlformats.org/officeDocument/2006/relationships/font" Target="fonts/Economica-boldItalic.fntdata"/><Relationship Id="rId34" Type="http://schemas.openxmlformats.org/officeDocument/2006/relationships/slide" Target="slides/slide28.xml"/><Relationship Id="rId78" Type="http://schemas.openxmlformats.org/officeDocument/2006/relationships/font" Target="fonts/Economica-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032a9d99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9032a9d99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032a9d99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9032a9d99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d1bbf9a8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d1bbf9a8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Mix of characteristics of the customer and the nature of the ball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032a9d99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032a9d99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fdb8e32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fdb8e32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fdb8e32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fdb8e32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fdb8e32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fdb8e32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fdb8e326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fdb8e326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fdb8e326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fdb8e326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fdb8e326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fdb8e326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64fcdf0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64fcdf0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fdb8e326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fdb8e326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032a9d99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032a9d99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032a9d99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032a9d99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032a9d9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032a9d9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032a9d9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032a9d9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032a9d99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032a9d99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032a9d99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032a9d99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8d22cfbc5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8d22cfbc5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032a9d99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032a9d99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032a9d99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032a9d99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032a9d99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032a9d99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9032a9d99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9032a9d99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d22cfbc5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8d22cfbc5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d22cfbc5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d22cfbc5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8d22cfbc5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8d22cfbc5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8d22cfbc5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8d22cfbc5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d22cfbc5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8d22cfbc5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fc8d34fb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fc8d34fb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8c93997f7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8c93997f7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8c93997f7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8c93997f7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c93997f7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8c93997f7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8d1bbf9a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8d1bbf9a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8c93997f7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8c93997f7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f9ee65a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f9ee65a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f9ee65a9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f9ee65a9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902ee853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902ee853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685800" rtl="0" algn="l">
              <a:lnSpc>
                <a:spcPct val="158000"/>
              </a:lnSpc>
              <a:spcBef>
                <a:spcPts val="0"/>
              </a:spcBef>
              <a:spcAft>
                <a:spcPts val="0"/>
              </a:spcAft>
              <a:buClr>
                <a:srgbClr val="273239"/>
              </a:buClr>
              <a:buSzPts val="1300"/>
              <a:buFont typeface="Nunito"/>
              <a:buAutoNum type="arabicPeriod"/>
            </a:pPr>
            <a:r>
              <a:rPr b="1" lang="en-GB" sz="1300">
                <a:solidFill>
                  <a:srgbClr val="273239"/>
                </a:solidFill>
                <a:highlight>
                  <a:srgbClr val="FFFFFF"/>
                </a:highlight>
                <a:latin typeface="Nunito"/>
                <a:ea typeface="Nunito"/>
                <a:cs typeface="Nunito"/>
                <a:sym typeface="Nunito"/>
              </a:rPr>
              <a:t>Binomial:</a:t>
            </a:r>
            <a:r>
              <a:rPr lang="en-GB" sz="1300">
                <a:solidFill>
                  <a:srgbClr val="273239"/>
                </a:solidFill>
                <a:highlight>
                  <a:srgbClr val="FFFFFF"/>
                </a:highlight>
                <a:latin typeface="Nunito"/>
                <a:ea typeface="Nunito"/>
                <a:cs typeface="Nunito"/>
                <a:sym typeface="Nunito"/>
              </a:rPr>
              <a:t> In binomial Logistic regression, there can be only two possible types of the dependent variables, such as 0 or 1, Pass or Fail, etc.</a:t>
            </a:r>
            <a:endParaRPr sz="1300">
              <a:solidFill>
                <a:srgbClr val="273239"/>
              </a:solidFill>
              <a:highlight>
                <a:srgbClr val="FFFFFF"/>
              </a:highlight>
              <a:latin typeface="Nunito"/>
              <a:ea typeface="Nunito"/>
              <a:cs typeface="Nunito"/>
              <a:sym typeface="Nunito"/>
            </a:endParaRPr>
          </a:p>
          <a:p>
            <a:pPr indent="-311150" lvl="0" marL="685800" rtl="0" algn="l">
              <a:lnSpc>
                <a:spcPct val="158000"/>
              </a:lnSpc>
              <a:spcBef>
                <a:spcPts val="0"/>
              </a:spcBef>
              <a:spcAft>
                <a:spcPts val="0"/>
              </a:spcAft>
              <a:buClr>
                <a:srgbClr val="273239"/>
              </a:buClr>
              <a:buSzPts val="1300"/>
              <a:buFont typeface="Nunito"/>
              <a:buAutoNum type="arabicPeriod"/>
            </a:pPr>
            <a:r>
              <a:rPr b="1" lang="en-GB" sz="1300">
                <a:solidFill>
                  <a:srgbClr val="273239"/>
                </a:solidFill>
                <a:highlight>
                  <a:srgbClr val="FFFFFF"/>
                </a:highlight>
                <a:latin typeface="Nunito"/>
                <a:ea typeface="Nunito"/>
                <a:cs typeface="Nunito"/>
                <a:sym typeface="Nunito"/>
              </a:rPr>
              <a:t>Multinomial:</a:t>
            </a:r>
            <a:r>
              <a:rPr lang="en-GB" sz="1300">
                <a:solidFill>
                  <a:srgbClr val="273239"/>
                </a:solidFill>
                <a:highlight>
                  <a:srgbClr val="FFFFFF"/>
                </a:highlight>
                <a:latin typeface="Nunito"/>
                <a:ea typeface="Nunito"/>
                <a:cs typeface="Nunito"/>
                <a:sym typeface="Nunito"/>
              </a:rPr>
              <a:t> In multinomial Logistic regression, there can be 3 or more possible unordered types of the dependent variable, such as “cat”, “dogs”, or “sheep”</a:t>
            </a:r>
            <a:endParaRPr sz="1300">
              <a:solidFill>
                <a:srgbClr val="273239"/>
              </a:solidFill>
              <a:highlight>
                <a:srgbClr val="FFFFFF"/>
              </a:highlight>
              <a:latin typeface="Nunito"/>
              <a:ea typeface="Nunito"/>
              <a:cs typeface="Nunito"/>
              <a:sym typeface="Nunito"/>
            </a:endParaRPr>
          </a:p>
          <a:p>
            <a:pPr indent="-311150" lvl="0" marL="685800" rtl="0" algn="l">
              <a:lnSpc>
                <a:spcPct val="158000"/>
              </a:lnSpc>
              <a:spcBef>
                <a:spcPts val="0"/>
              </a:spcBef>
              <a:spcAft>
                <a:spcPts val="0"/>
              </a:spcAft>
              <a:buClr>
                <a:srgbClr val="273239"/>
              </a:buClr>
              <a:buSzPts val="1300"/>
              <a:buFont typeface="Nunito"/>
              <a:buAutoNum type="arabicPeriod"/>
            </a:pPr>
            <a:r>
              <a:rPr b="1" lang="en-GB" sz="1300">
                <a:solidFill>
                  <a:srgbClr val="273239"/>
                </a:solidFill>
                <a:highlight>
                  <a:srgbClr val="FFFFFF"/>
                </a:highlight>
                <a:latin typeface="Nunito"/>
                <a:ea typeface="Nunito"/>
                <a:cs typeface="Nunito"/>
                <a:sym typeface="Nunito"/>
              </a:rPr>
              <a:t>Ordinal: </a:t>
            </a:r>
            <a:r>
              <a:rPr lang="en-GB" sz="1300">
                <a:solidFill>
                  <a:srgbClr val="273239"/>
                </a:solidFill>
                <a:highlight>
                  <a:srgbClr val="FFFFFF"/>
                </a:highlight>
                <a:latin typeface="Nunito"/>
                <a:ea typeface="Nunito"/>
                <a:cs typeface="Nunito"/>
                <a:sym typeface="Nunito"/>
              </a:rPr>
              <a:t>In ordinal Logistic regression, there can be 3 or more possible ordered types of dependent variables, such as “low”, “Medium”, or “High”.</a:t>
            </a:r>
            <a:endParaRPr sz="1300">
              <a:solidFill>
                <a:srgbClr val="273239"/>
              </a:solidFill>
              <a:highlight>
                <a:srgbClr val="FFFFFF"/>
              </a:highlight>
              <a:latin typeface="Nunito"/>
              <a:ea typeface="Nunito"/>
              <a:cs typeface="Nunito"/>
              <a:sym typeface="Nunito"/>
            </a:endParaRPr>
          </a:p>
          <a:p>
            <a:pPr indent="0" lvl="0" marL="0" rtl="0" algn="l">
              <a:spcBef>
                <a:spcPts val="18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8d22cfbc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8d22cfbc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c=0.9 (for improvement of model)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0422db31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90422db31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9032a9d99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9032a9d99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9032a9d99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9032a9d99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Bayesian classifiers are best applied to problems for which the information from numerous</a:t>
            </a:r>
            <a:endParaRPr/>
          </a:p>
          <a:p>
            <a:pPr indent="0" lvl="0" marL="0" rtl="0" algn="l">
              <a:spcBef>
                <a:spcPts val="0"/>
              </a:spcBef>
              <a:spcAft>
                <a:spcPts val="0"/>
              </a:spcAft>
              <a:buNone/>
            </a:pPr>
            <a:r>
              <a:rPr lang="en-GB"/>
              <a:t>attributes should be considered simultaneously to estimate the overall probability of</a:t>
            </a:r>
            <a:endParaRPr/>
          </a:p>
          <a:p>
            <a:pPr indent="0" lvl="0" marL="0" rtl="0" algn="l">
              <a:spcBef>
                <a:spcPts val="0"/>
              </a:spcBef>
              <a:spcAft>
                <a:spcPts val="0"/>
              </a:spcAft>
              <a:buNone/>
            </a:pPr>
            <a:r>
              <a:rPr lang="en-GB"/>
              <a:t>an outcome. While many machine learning algorithms ignore features that have weak effects,</a:t>
            </a:r>
            <a:endParaRPr/>
          </a:p>
          <a:p>
            <a:pPr indent="0" lvl="0" marL="0" rtl="0" algn="l">
              <a:spcBef>
                <a:spcPts val="0"/>
              </a:spcBef>
              <a:spcAft>
                <a:spcPts val="0"/>
              </a:spcAft>
              <a:buNone/>
            </a:pPr>
            <a:r>
              <a:rPr lang="en-GB"/>
              <a:t>Bayesian methods utilize all available evidence to subtly change the predictions. This implies</a:t>
            </a:r>
            <a:endParaRPr/>
          </a:p>
          <a:p>
            <a:pPr indent="0" lvl="0" marL="0" rtl="0" algn="l">
              <a:spcBef>
                <a:spcPts val="0"/>
              </a:spcBef>
              <a:spcAft>
                <a:spcPts val="0"/>
              </a:spcAft>
              <a:buNone/>
            </a:pPr>
            <a:r>
              <a:rPr lang="en-GB"/>
              <a:t>that even if a large portion of features have relatively minor effects, their combined impact in a</a:t>
            </a:r>
            <a:endParaRPr/>
          </a:p>
          <a:p>
            <a:pPr indent="0" lvl="0" marL="0" rtl="0" algn="l">
              <a:spcBef>
                <a:spcPts val="0"/>
              </a:spcBef>
              <a:spcAft>
                <a:spcPts val="0"/>
              </a:spcAft>
              <a:buNone/>
            </a:pPr>
            <a:r>
              <a:rPr lang="en-GB"/>
              <a:t>Bayesian model could be quite large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032a9d99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9032a9d99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Bayesian classifiers are best applied to problems for which the information from numerous</a:t>
            </a:r>
            <a:endParaRPr/>
          </a:p>
          <a:p>
            <a:pPr indent="0" lvl="0" marL="0" rtl="0" algn="l">
              <a:spcBef>
                <a:spcPts val="0"/>
              </a:spcBef>
              <a:spcAft>
                <a:spcPts val="0"/>
              </a:spcAft>
              <a:buNone/>
            </a:pPr>
            <a:r>
              <a:rPr lang="en-GB"/>
              <a:t>attributes should be considered simultaneously to estimate the overall probability of</a:t>
            </a:r>
            <a:endParaRPr/>
          </a:p>
          <a:p>
            <a:pPr indent="0" lvl="0" marL="0" rtl="0" algn="l">
              <a:spcBef>
                <a:spcPts val="0"/>
              </a:spcBef>
              <a:spcAft>
                <a:spcPts val="0"/>
              </a:spcAft>
              <a:buNone/>
            </a:pPr>
            <a:r>
              <a:rPr lang="en-GB"/>
              <a:t>an outcome. While many machine learning algorithms ignore features that have weak effects,</a:t>
            </a:r>
            <a:endParaRPr/>
          </a:p>
          <a:p>
            <a:pPr indent="0" lvl="0" marL="0" rtl="0" algn="l">
              <a:spcBef>
                <a:spcPts val="0"/>
              </a:spcBef>
              <a:spcAft>
                <a:spcPts val="0"/>
              </a:spcAft>
              <a:buNone/>
            </a:pPr>
            <a:r>
              <a:rPr lang="en-GB"/>
              <a:t>Bayesian methods utilize all available evidence to subtly change the predictions. This implies</a:t>
            </a:r>
            <a:endParaRPr/>
          </a:p>
          <a:p>
            <a:pPr indent="0" lvl="0" marL="0" rtl="0" algn="l">
              <a:spcBef>
                <a:spcPts val="0"/>
              </a:spcBef>
              <a:spcAft>
                <a:spcPts val="0"/>
              </a:spcAft>
              <a:buNone/>
            </a:pPr>
            <a:r>
              <a:rPr lang="en-GB"/>
              <a:t>that even if a large portion of features have relatively minor effects, their combined impact in a</a:t>
            </a:r>
            <a:endParaRPr/>
          </a:p>
          <a:p>
            <a:pPr indent="0" lvl="0" marL="0" rtl="0" algn="l">
              <a:spcBef>
                <a:spcPts val="0"/>
              </a:spcBef>
              <a:spcAft>
                <a:spcPts val="0"/>
              </a:spcAft>
              <a:buNone/>
            </a:pPr>
            <a:r>
              <a:rPr lang="en-GB"/>
              <a:t>Bayesian model could be quite large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9032a9d99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9032a9d99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Sensitivity: maximizing business opportunities </a:t>
            </a:r>
            <a:endParaRPr/>
          </a:p>
          <a:p>
            <a:pPr indent="0" lvl="0" marL="0" rtl="0" algn="l">
              <a:spcBef>
                <a:spcPts val="0"/>
              </a:spcBef>
              <a:spcAft>
                <a:spcPts val="0"/>
              </a:spcAft>
              <a:buNone/>
            </a:pPr>
            <a:r>
              <a:rPr lang="en-GB"/>
              <a:t>Specificity: resource management (cost management, manpower deployment)</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8d1bbf9a8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8d1bbf9a8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8d22cfbc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8d22cfbc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8d22cfbc5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8d22cfbc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d22cfbc5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d22cfbc5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07fe2eda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907fe2eda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07fe2eda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907fe2eda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4fc8d34fb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4fc8d34fb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 the figures (after tuning the model)</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1670ec57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1670ec57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1670ec57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91670ec57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1670ec57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91670ec57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fc8d34fb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4fc8d34fb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d1bbf9a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d1bbf9a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4fc8d34fb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4fc8d34fb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91670ec57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91670ec57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c=0.7 (for improvement of model)</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4fdb8e32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4fdb8e32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8d22cfbc5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8d22cfbc5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4fdb8e32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4fdb8e32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1670ec5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91670ec5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8d22cfbc5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8d22cfbc5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800">
                <a:solidFill>
                  <a:schemeClr val="dk1"/>
                </a:solidFill>
                <a:latin typeface="Open Sans"/>
                <a:ea typeface="Open Sans"/>
                <a:cs typeface="Open Sans"/>
                <a:sym typeface="Open Sans"/>
              </a:rPr>
              <a:t>quite hard to predict without forward contact information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8d22cfbc5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8d22cfbc5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90422db31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90422db3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0422db31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90422db31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d1bbf9a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8d1bbf9a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d1bbf9a8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d1bbf9a8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d1bbf9a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d1bbf9a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1003650" y="206053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4059"/>
              <a:t>Predictive Analysis of Client Responses to Phone-Based Marketing Campaigns</a:t>
            </a:r>
            <a:endParaRPr sz="4059"/>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0"/>
              </a:spcAft>
              <a:buNone/>
            </a:pPr>
            <a:r>
              <a:rPr lang="en-GB"/>
              <a:t>Predicting Term Deposit Subscriptions in a Portuguese bank through Phone Campaigns</a:t>
            </a:r>
            <a:endParaRPr/>
          </a:p>
        </p:txBody>
      </p:sp>
      <p:pic>
        <p:nvPicPr>
          <p:cNvPr id="64" name="Google Shape;64;p13"/>
          <p:cNvPicPr preferRelativeResize="0"/>
          <p:nvPr/>
        </p:nvPicPr>
        <p:blipFill>
          <a:blip r:embed="rId3">
            <a:alphaModFix/>
          </a:blip>
          <a:stretch>
            <a:fillRect/>
          </a:stretch>
        </p:blipFill>
        <p:spPr>
          <a:xfrm>
            <a:off x="152400" y="3116575"/>
            <a:ext cx="1874554" cy="1874525"/>
          </a:xfrm>
          <a:prstGeom prst="rect">
            <a:avLst/>
          </a:prstGeom>
          <a:noFill/>
          <a:ln>
            <a:noFill/>
          </a:ln>
        </p:spPr>
      </p:pic>
      <p:pic>
        <p:nvPicPr>
          <p:cNvPr id="65" name="Google Shape;65;p13"/>
          <p:cNvPicPr preferRelativeResize="0"/>
          <p:nvPr/>
        </p:nvPicPr>
        <p:blipFill rotWithShape="1">
          <a:blip r:embed="rId4">
            <a:alphaModFix/>
          </a:blip>
          <a:srcRect b="30245" l="0" r="0" t="0"/>
          <a:stretch/>
        </p:blipFill>
        <p:spPr>
          <a:xfrm>
            <a:off x="5322625" y="140375"/>
            <a:ext cx="3611352" cy="1417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205000" y="2561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Description</a:t>
            </a:r>
            <a:endParaRPr/>
          </a:p>
        </p:txBody>
      </p:sp>
      <p:graphicFrame>
        <p:nvGraphicFramePr>
          <p:cNvPr id="123" name="Google Shape;123;p22"/>
          <p:cNvGraphicFramePr/>
          <p:nvPr/>
        </p:nvGraphicFramePr>
        <p:xfrm>
          <a:off x="494488" y="1108825"/>
          <a:ext cx="3000000" cy="3000000"/>
        </p:xfrm>
        <a:graphic>
          <a:graphicData uri="http://schemas.openxmlformats.org/drawingml/2006/table">
            <a:tbl>
              <a:tblPr>
                <a:noFill/>
                <a:tableStyleId>{AD561D91-90B0-4EA8-ABDE-5E94B2A2E9DF}</a:tableStyleId>
              </a:tblPr>
              <a:tblGrid>
                <a:gridCol w="1323900"/>
                <a:gridCol w="2830900"/>
                <a:gridCol w="1563325"/>
                <a:gridCol w="2676000"/>
              </a:tblGrid>
              <a:tr h="12700">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Explanatory Variable</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description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type</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e.g.</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age</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Age of client</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numeric</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58,44,33,47</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job</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type of job</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admin., unknown, unemployed,management,housemaid, entrepreneur, student, blue-collar, self-employed, retired, technician, services</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marital</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marital status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categorical</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married,divorced,single; note: "divorced" means divorced or widowed</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education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Highest education level of bank client</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categorical</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"Primary","secondary",</a:t>
                      </a:r>
                      <a:endParaRPr sz="900">
                        <a:latin typeface="Times New Roman"/>
                        <a:ea typeface="Times New Roman"/>
                        <a:cs typeface="Times New Roman"/>
                        <a:sym typeface="Times New Roman"/>
                      </a:endParaRPr>
                    </a:p>
                    <a:p>
                      <a:pPr indent="0" lvl="0" marL="0" rtl="0" algn="l">
                        <a:spcBef>
                          <a:spcPts val="0"/>
                        </a:spcBef>
                        <a:spcAft>
                          <a:spcPts val="0"/>
                        </a:spcAft>
                        <a:buNone/>
                      </a:pPr>
                      <a:r>
                        <a:rPr lang="en-GB" sz="900">
                          <a:latin typeface="Times New Roman"/>
                          <a:ea typeface="Times New Roman"/>
                          <a:cs typeface="Times New Roman"/>
                          <a:sym typeface="Times New Roman"/>
                        </a:rPr>
                        <a:t>"tertiary","unknown"</a:t>
                      </a:r>
                      <a:endParaRPr sz="900">
                        <a:latin typeface="Times New Roman"/>
                        <a:ea typeface="Times New Roman"/>
                        <a:cs typeface="Times New Roman"/>
                        <a:sym typeface="Times New Roman"/>
                      </a:endParaRPr>
                    </a:p>
                  </a:txBody>
                  <a:tcPr marT="63500" marB="63500" marR="63500" marL="63500"/>
                </a:tc>
              </a:tr>
              <a:tr h="351150">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default</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Does the client have credit in default?</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binary</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yes, no</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balance</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average yearly balance, in euros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numeric</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 housing</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Does the client have existing housing loan?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binary</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yes, no</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loan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Does the client have existing personal loan?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binary</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yes, no</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contact</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contact communication type</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categorical</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Unknown, telephone, cellular</a:t>
                      </a:r>
                      <a:endParaRPr sz="9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205000" y="2561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Description</a:t>
            </a:r>
            <a:endParaRPr/>
          </a:p>
        </p:txBody>
      </p:sp>
      <p:graphicFrame>
        <p:nvGraphicFramePr>
          <p:cNvPr id="129" name="Google Shape;129;p23"/>
          <p:cNvGraphicFramePr/>
          <p:nvPr/>
        </p:nvGraphicFramePr>
        <p:xfrm>
          <a:off x="331463" y="1151500"/>
          <a:ext cx="3000000" cy="3000000"/>
        </p:xfrm>
        <a:graphic>
          <a:graphicData uri="http://schemas.openxmlformats.org/drawingml/2006/table">
            <a:tbl>
              <a:tblPr>
                <a:noFill/>
                <a:tableStyleId>{AD561D91-90B0-4EA8-ABDE-5E94B2A2E9DF}</a:tableStyleId>
              </a:tblPr>
              <a:tblGrid>
                <a:gridCol w="1323900"/>
                <a:gridCol w="2830900"/>
                <a:gridCol w="1563325"/>
                <a:gridCol w="2676000"/>
              </a:tblGrid>
              <a:tr h="12700">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Explanatory Variable</a:t>
                      </a:r>
                      <a:endParaRPr sz="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description</a:t>
                      </a:r>
                      <a:endParaRPr sz="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type</a:t>
                      </a:r>
                      <a:endParaRPr sz="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e.g.</a:t>
                      </a:r>
                      <a:endParaRPr sz="9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 day</a:t>
                      </a:r>
                      <a:endParaRPr sz="9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last contact day of the month</a:t>
                      </a:r>
                      <a:endParaRPr sz="9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numeric</a:t>
                      </a:r>
                      <a:endParaRPr sz="9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1,2,3,4,5,6,7</a:t>
                      </a:r>
                      <a:endParaRPr sz="900">
                        <a:latin typeface="Times New Roman"/>
                        <a:ea typeface="Times New Roman"/>
                        <a:cs typeface="Times New Roman"/>
                        <a:sym typeface="Times New Roman"/>
                      </a:endParaRPr>
                    </a:p>
                  </a:txBody>
                  <a:tcPr marT="63500" marB="63500" marR="63500" marL="63500">
                    <a:lnT cap="flat" cmpd="sng" w="12700">
                      <a:solidFill>
                        <a:srgbClr val="000000"/>
                      </a:solidFill>
                      <a:prstDash val="solid"/>
                      <a:round/>
                      <a:headEnd len="sm" w="sm" type="none"/>
                      <a:tailEnd len="sm" w="sm" type="none"/>
                    </a:lnT>
                  </a:tcPr>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month</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last contact month of year</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categorical</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 "jan", "feb", "mar", ..., "nov", "dec"</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duration: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last contact duration, in seconds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numeric</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261,151,76…</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campaign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number of contacts performed during this campaign and for this client (includes last contact)</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numeric</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pdays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900">
                          <a:latin typeface="Times New Roman"/>
                          <a:ea typeface="Times New Roman"/>
                          <a:cs typeface="Times New Roman"/>
                          <a:sym typeface="Times New Roman"/>
                        </a:rPr>
                        <a:t>number of days that passed by after the client was last contacted from a previous campaign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numeric</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-1 means client was not previously contacted</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previous</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number of contacts performed before this campaign and for this client </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numeric</a:t>
                      </a:r>
                      <a:endParaRPr sz="9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9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poutcome</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outcome of the previous marketing campaign</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categorical</a:t>
                      </a:r>
                      <a:endParaRPr sz="9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900">
                          <a:latin typeface="Times New Roman"/>
                          <a:ea typeface="Times New Roman"/>
                          <a:cs typeface="Times New Roman"/>
                          <a:sym typeface="Times New Roman"/>
                        </a:rPr>
                        <a:t>Unknown, other, failure, success</a:t>
                      </a:r>
                      <a:endParaRPr sz="9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numeric variables</a:t>
            </a:r>
            <a:endParaRPr/>
          </a:p>
        </p:txBody>
      </p:sp>
      <p:sp>
        <p:nvSpPr>
          <p:cNvPr id="135" name="Google Shape;135;p24"/>
          <p:cNvSpPr txBox="1"/>
          <p:nvPr>
            <p:ph idx="1" type="body"/>
          </p:nvPr>
        </p:nvSpPr>
        <p:spPr>
          <a:xfrm>
            <a:off x="103700" y="1225225"/>
            <a:ext cx="24585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t>Most numeric variables are very weakly correlated, with the exception of ‘pdays’ &amp; ‘previous’. </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2595900" y="1328050"/>
            <a:ext cx="6548101" cy="328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numeric variables</a:t>
            </a:r>
            <a:endParaRPr/>
          </a:p>
        </p:txBody>
      </p:sp>
      <p:sp>
        <p:nvSpPr>
          <p:cNvPr id="142" name="Google Shape;142;p25"/>
          <p:cNvSpPr txBox="1"/>
          <p:nvPr>
            <p:ph idx="1" type="body"/>
          </p:nvPr>
        </p:nvSpPr>
        <p:spPr>
          <a:xfrm>
            <a:off x="103675" y="3054375"/>
            <a:ext cx="2629200" cy="87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There is an extreme outlier for ‘previous’</a:t>
            </a:r>
            <a:endParaRPr/>
          </a:p>
        </p:txBody>
      </p:sp>
      <p:pic>
        <p:nvPicPr>
          <p:cNvPr id="143" name="Google Shape;143;p25"/>
          <p:cNvPicPr preferRelativeResize="0"/>
          <p:nvPr/>
        </p:nvPicPr>
        <p:blipFill>
          <a:blip r:embed="rId3">
            <a:alphaModFix/>
          </a:blip>
          <a:stretch>
            <a:fillRect/>
          </a:stretch>
        </p:blipFill>
        <p:spPr>
          <a:xfrm>
            <a:off x="2640150" y="1244550"/>
            <a:ext cx="6354350" cy="319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categorical variables</a:t>
            </a:r>
            <a:endParaRPr/>
          </a:p>
        </p:txBody>
      </p:sp>
      <p:pic>
        <p:nvPicPr>
          <p:cNvPr id="149" name="Google Shape;149;p26"/>
          <p:cNvPicPr preferRelativeResize="0"/>
          <p:nvPr/>
        </p:nvPicPr>
        <p:blipFill>
          <a:blip r:embed="rId3">
            <a:alphaModFix/>
          </a:blip>
          <a:stretch>
            <a:fillRect/>
          </a:stretch>
        </p:blipFill>
        <p:spPr>
          <a:xfrm>
            <a:off x="511075" y="1253075"/>
            <a:ext cx="6559726" cy="345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variables with unknowns</a:t>
            </a:r>
            <a:endParaRPr/>
          </a:p>
        </p:txBody>
      </p:sp>
      <p:pic>
        <p:nvPicPr>
          <p:cNvPr id="155" name="Google Shape;155;p27"/>
          <p:cNvPicPr preferRelativeResize="0"/>
          <p:nvPr/>
        </p:nvPicPr>
        <p:blipFill>
          <a:blip r:embed="rId3">
            <a:alphaModFix/>
          </a:blip>
          <a:stretch>
            <a:fillRect/>
          </a:stretch>
        </p:blipFill>
        <p:spPr>
          <a:xfrm>
            <a:off x="715850" y="1147225"/>
            <a:ext cx="7013031" cy="3691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pdays and y</a:t>
            </a:r>
            <a:endParaRPr/>
          </a:p>
        </p:txBody>
      </p:sp>
      <p:pic>
        <p:nvPicPr>
          <p:cNvPr id="161" name="Google Shape;161;p28"/>
          <p:cNvPicPr preferRelativeResize="0"/>
          <p:nvPr/>
        </p:nvPicPr>
        <p:blipFill>
          <a:blip r:embed="rId3">
            <a:alphaModFix/>
          </a:blip>
          <a:stretch>
            <a:fillRect/>
          </a:stretch>
        </p:blipFill>
        <p:spPr>
          <a:xfrm>
            <a:off x="596325" y="1184400"/>
            <a:ext cx="7020738" cy="3691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pdays and y</a:t>
            </a:r>
            <a:endParaRPr/>
          </a:p>
        </p:txBody>
      </p:sp>
      <p:pic>
        <p:nvPicPr>
          <p:cNvPr id="167" name="Google Shape;167;p29"/>
          <p:cNvPicPr preferRelativeResize="0"/>
          <p:nvPr/>
        </p:nvPicPr>
        <p:blipFill>
          <a:blip r:embed="rId3">
            <a:alphaModFix/>
          </a:blip>
          <a:stretch>
            <a:fillRect/>
          </a:stretch>
        </p:blipFill>
        <p:spPr>
          <a:xfrm>
            <a:off x="387175" y="1090475"/>
            <a:ext cx="7020738" cy="369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balance and y</a:t>
            </a:r>
            <a:endParaRPr/>
          </a:p>
        </p:txBody>
      </p:sp>
      <p:pic>
        <p:nvPicPr>
          <p:cNvPr id="173" name="Google Shape;173;p30"/>
          <p:cNvPicPr preferRelativeResize="0"/>
          <p:nvPr/>
        </p:nvPicPr>
        <p:blipFill>
          <a:blip r:embed="rId3">
            <a:alphaModFix/>
          </a:blip>
          <a:stretch>
            <a:fillRect/>
          </a:stretch>
        </p:blipFill>
        <p:spPr>
          <a:xfrm>
            <a:off x="77400" y="1398225"/>
            <a:ext cx="4593524" cy="2859875"/>
          </a:xfrm>
          <a:prstGeom prst="rect">
            <a:avLst/>
          </a:prstGeom>
          <a:noFill/>
          <a:ln>
            <a:noFill/>
          </a:ln>
        </p:spPr>
      </p:pic>
      <p:pic>
        <p:nvPicPr>
          <p:cNvPr id="174" name="Google Shape;174;p30"/>
          <p:cNvPicPr preferRelativeResize="0"/>
          <p:nvPr/>
        </p:nvPicPr>
        <p:blipFill>
          <a:blip r:embed="rId4">
            <a:alphaModFix/>
          </a:blip>
          <a:stretch>
            <a:fillRect/>
          </a:stretch>
        </p:blipFill>
        <p:spPr>
          <a:xfrm>
            <a:off x="4807150" y="1398225"/>
            <a:ext cx="4025151" cy="2937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day and y</a:t>
            </a:r>
            <a:endParaRPr/>
          </a:p>
        </p:txBody>
      </p:sp>
      <p:pic>
        <p:nvPicPr>
          <p:cNvPr id="180" name="Google Shape;180;p31"/>
          <p:cNvPicPr preferRelativeResize="0"/>
          <p:nvPr/>
        </p:nvPicPr>
        <p:blipFill>
          <a:blip r:embed="rId3">
            <a:alphaModFix/>
          </a:blip>
          <a:stretch>
            <a:fillRect/>
          </a:stretch>
        </p:blipFill>
        <p:spPr>
          <a:xfrm>
            <a:off x="421300" y="1261200"/>
            <a:ext cx="7020738" cy="369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Table of Contents</a:t>
            </a:r>
            <a:endParaRPr/>
          </a:p>
        </p:txBody>
      </p:sp>
      <p:sp>
        <p:nvSpPr>
          <p:cNvPr id="71" name="Google Shape;71;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41600" y="2561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previous and y</a:t>
            </a:r>
            <a:endParaRPr/>
          </a:p>
        </p:txBody>
      </p:sp>
      <p:pic>
        <p:nvPicPr>
          <p:cNvPr id="186" name="Google Shape;186;p32"/>
          <p:cNvPicPr preferRelativeResize="0"/>
          <p:nvPr/>
        </p:nvPicPr>
        <p:blipFill>
          <a:blip r:embed="rId3">
            <a:alphaModFix/>
          </a:blip>
          <a:stretch>
            <a:fillRect/>
          </a:stretch>
        </p:blipFill>
        <p:spPr>
          <a:xfrm>
            <a:off x="440875" y="1047100"/>
            <a:ext cx="7227425" cy="3800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idx="1" type="body"/>
          </p:nvPr>
        </p:nvSpPr>
        <p:spPr>
          <a:xfrm>
            <a:off x="311700" y="1225225"/>
            <a:ext cx="20331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singles have highest proportion of subscribing.</a:t>
            </a:r>
            <a:endParaRPr/>
          </a:p>
        </p:txBody>
      </p:sp>
      <p:pic>
        <p:nvPicPr>
          <p:cNvPr id="192" name="Google Shape;192;p33"/>
          <p:cNvPicPr preferRelativeResize="0"/>
          <p:nvPr/>
        </p:nvPicPr>
        <p:blipFill>
          <a:blip r:embed="rId3">
            <a:alphaModFix/>
          </a:blip>
          <a:stretch>
            <a:fillRect/>
          </a:stretch>
        </p:blipFill>
        <p:spPr>
          <a:xfrm>
            <a:off x="2305372" y="1308572"/>
            <a:ext cx="6990624" cy="3506300"/>
          </a:xfrm>
          <a:prstGeom prst="rect">
            <a:avLst/>
          </a:prstGeom>
          <a:noFill/>
          <a:ln>
            <a:noFill/>
          </a:ln>
        </p:spPr>
      </p:pic>
      <p:sp>
        <p:nvSpPr>
          <p:cNvPr id="193" name="Google Shape;193;p33"/>
          <p:cNvSpPr txBox="1"/>
          <p:nvPr>
            <p:ph type="title"/>
          </p:nvPr>
        </p:nvSpPr>
        <p:spPr>
          <a:xfrm>
            <a:off x="384275" y="1579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84275" y="1579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a:t>
            </a:r>
            <a:endParaRPr/>
          </a:p>
        </p:txBody>
      </p:sp>
      <p:pic>
        <p:nvPicPr>
          <p:cNvPr id="199" name="Google Shape;199;p34"/>
          <p:cNvPicPr preferRelativeResize="0"/>
          <p:nvPr/>
        </p:nvPicPr>
        <p:blipFill>
          <a:blip r:embed="rId3">
            <a:alphaModFix/>
          </a:blip>
          <a:stretch>
            <a:fillRect/>
          </a:stretch>
        </p:blipFill>
        <p:spPr>
          <a:xfrm>
            <a:off x="2909700" y="1056750"/>
            <a:ext cx="6104076" cy="3581350"/>
          </a:xfrm>
          <a:prstGeom prst="rect">
            <a:avLst/>
          </a:prstGeom>
          <a:noFill/>
          <a:ln>
            <a:noFill/>
          </a:ln>
        </p:spPr>
      </p:pic>
      <p:sp>
        <p:nvSpPr>
          <p:cNvPr id="200" name="Google Shape;200;p34"/>
          <p:cNvSpPr txBox="1"/>
          <p:nvPr/>
        </p:nvSpPr>
        <p:spPr>
          <a:xfrm>
            <a:off x="153675" y="1195200"/>
            <a:ext cx="2493900" cy="1693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Char char="●"/>
            </a:pPr>
            <a:r>
              <a:rPr lang="en-GB"/>
              <a:t>age range as well as median age are similar across both class values, could suggest that age may not be a predictor of high importance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277550" y="426900"/>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Data Exploration: </a:t>
            </a:r>
            <a:endParaRPr/>
          </a:p>
          <a:p>
            <a:pPr indent="0" lvl="0" marL="0" rtl="0" algn="l">
              <a:spcBef>
                <a:spcPts val="0"/>
              </a:spcBef>
              <a:spcAft>
                <a:spcPts val="0"/>
              </a:spcAft>
              <a:buNone/>
            </a:pPr>
            <a:r>
              <a:rPr lang="en-GB"/>
              <a:t>spread of y across ‘campaign’ and ‘duration’ </a:t>
            </a:r>
            <a:endParaRPr/>
          </a:p>
        </p:txBody>
      </p:sp>
      <p:sp>
        <p:nvSpPr>
          <p:cNvPr id="206" name="Google Shape;206;p35"/>
          <p:cNvSpPr txBox="1"/>
          <p:nvPr>
            <p:ph idx="1" type="body"/>
          </p:nvPr>
        </p:nvSpPr>
        <p:spPr>
          <a:xfrm>
            <a:off x="128175" y="1509875"/>
            <a:ext cx="24897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a:t>No. </a:t>
            </a:r>
            <a:r>
              <a:rPr lang="en-GB"/>
              <a:t>of customers subscribing is higher when number of contacts performed are low and duration of call is longer (&gt;5 min)</a:t>
            </a:r>
            <a:endParaRPr/>
          </a:p>
        </p:txBody>
      </p:sp>
      <p:pic>
        <p:nvPicPr>
          <p:cNvPr id="207" name="Google Shape;207;p35"/>
          <p:cNvPicPr preferRelativeResize="0"/>
          <p:nvPr/>
        </p:nvPicPr>
        <p:blipFill>
          <a:blip r:embed="rId3">
            <a:alphaModFix/>
          </a:blip>
          <a:stretch>
            <a:fillRect/>
          </a:stretch>
        </p:blipFill>
        <p:spPr>
          <a:xfrm>
            <a:off x="2650300" y="1349000"/>
            <a:ext cx="6760875" cy="3391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duration &amp; y</a:t>
            </a:r>
            <a:endParaRPr/>
          </a:p>
        </p:txBody>
      </p:sp>
      <p:sp>
        <p:nvSpPr>
          <p:cNvPr id="213" name="Google Shape;213;p36"/>
          <p:cNvSpPr txBox="1"/>
          <p:nvPr>
            <p:ph idx="1" type="body"/>
          </p:nvPr>
        </p:nvSpPr>
        <p:spPr>
          <a:xfrm>
            <a:off x="133575" y="1242300"/>
            <a:ext cx="2118600" cy="33540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GB"/>
              <a:t>Most calls end within 600 seconds (10 mins) across both class values.</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Char char="●"/>
            </a:pPr>
            <a:r>
              <a:rPr lang="en-GB"/>
              <a:t>the mean call duration is longer for those who subscribed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4" name="Google Shape;214;p36"/>
          <p:cNvPicPr preferRelativeResize="0"/>
          <p:nvPr/>
        </p:nvPicPr>
        <p:blipFill>
          <a:blip r:embed="rId3">
            <a:alphaModFix/>
          </a:blip>
          <a:stretch>
            <a:fillRect/>
          </a:stretch>
        </p:blipFill>
        <p:spPr>
          <a:xfrm>
            <a:off x="2294770" y="1284324"/>
            <a:ext cx="6686929" cy="335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month &amp; 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Exploration: day &amp; 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3600"/>
              <a:t>Data Preprocessing: removal of ‘poutcome’</a:t>
            </a:r>
            <a:endParaRPr sz="3600"/>
          </a:p>
        </p:txBody>
      </p:sp>
      <p:sp>
        <p:nvSpPr>
          <p:cNvPr id="230" name="Google Shape;230;p39"/>
          <p:cNvSpPr txBox="1"/>
          <p:nvPr>
            <p:ph idx="1" type="body"/>
          </p:nvPr>
        </p:nvSpPr>
        <p:spPr>
          <a:xfrm>
            <a:off x="69550" y="1225225"/>
            <a:ext cx="87627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GB"/>
              <a:t>Majority of records have ‘unknown’ value.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Imputation using mean/median is not an option as redistributing 2/3 of the records with ‘unknown’ value to the other 3 category values may be giving extra information to the model that may cause overfitting</a:t>
            </a:r>
            <a:endParaRPr/>
          </a:p>
          <a:p>
            <a:pPr indent="0" lvl="0" marL="45720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3600"/>
              <a:t>Data Preprocessing: discretization of ‘pdays’ </a:t>
            </a:r>
            <a:endParaRPr sz="3600"/>
          </a:p>
        </p:txBody>
      </p:sp>
      <p:sp>
        <p:nvSpPr>
          <p:cNvPr id="236" name="Google Shape;236;p40"/>
          <p:cNvSpPr txBox="1"/>
          <p:nvPr>
            <p:ph idx="1" type="body"/>
          </p:nvPr>
        </p:nvSpPr>
        <p:spPr>
          <a:xfrm>
            <a:off x="69550" y="1225225"/>
            <a:ext cx="87627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‘Pdays’ has a ‘-1’ value assigned if there was no previous contact</a:t>
            </a:r>
            <a:endParaRPr/>
          </a:p>
          <a:p>
            <a:pPr indent="0" lvl="0" marL="457200" rtl="0" algn="l">
              <a:spcBef>
                <a:spcPts val="1200"/>
              </a:spcBef>
              <a:spcAft>
                <a:spcPts val="0"/>
              </a:spcAft>
              <a:buNone/>
            </a:pPr>
            <a:r>
              <a:rPr lang="en-GB"/>
              <a:t>→ overwhelming majority of observations have ‘-1’ value.</a:t>
            </a:r>
            <a:endParaRPr/>
          </a:p>
          <a:p>
            <a:pPr indent="0" lvl="0" marL="457200" rtl="0" algn="l">
              <a:spcBef>
                <a:spcPts val="1200"/>
              </a:spcBef>
              <a:spcAft>
                <a:spcPts val="0"/>
              </a:spcAft>
              <a:buNone/>
            </a:pPr>
            <a:r>
              <a:rPr lang="en-GB"/>
              <a:t>→ as a numeric variable, it has a very weak correlation with target variable </a:t>
            </a:r>
            <a:endParaRPr/>
          </a:p>
          <a:p>
            <a:pPr indent="0" lvl="0" marL="457200" rtl="0" algn="l">
              <a:spcBef>
                <a:spcPts val="1200"/>
              </a:spcBef>
              <a:spcAft>
                <a:spcPts val="0"/>
              </a:spcAft>
              <a:buNone/>
            </a:pPr>
            <a:r>
              <a:rPr lang="en-GB"/>
              <a:t>→ interpretation of ‘Pdays’ as a numeric variable is not very useful.</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Discretized into 5 categories of values:</a:t>
            </a:r>
            <a:endParaRPr/>
          </a:p>
          <a:p>
            <a:pPr indent="0" lvl="0" marL="457200" rtl="0" algn="l">
              <a:spcBef>
                <a:spcPts val="1200"/>
              </a:spcBef>
              <a:spcAft>
                <a:spcPts val="1200"/>
              </a:spcAft>
              <a:buNone/>
            </a:pPr>
            <a:r>
              <a:rPr lang="en-GB"/>
              <a:t>"nc", "1_90d", "91_180d", "181_270d", "271d_plus"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3600"/>
              <a:t>Data Preprocessing: discretization of ‘previous’</a:t>
            </a:r>
            <a:endParaRPr sz="3600"/>
          </a:p>
        </p:txBody>
      </p:sp>
      <p:sp>
        <p:nvSpPr>
          <p:cNvPr id="242" name="Google Shape;242;p41"/>
          <p:cNvSpPr txBox="1"/>
          <p:nvPr>
            <p:ph idx="1" type="body"/>
          </p:nvPr>
        </p:nvSpPr>
        <p:spPr>
          <a:xfrm>
            <a:off x="69550" y="1225225"/>
            <a:ext cx="87627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Extreme outlier: ‘275’ calls suggest bank called them 275 times previously!</a:t>
            </a:r>
            <a:endParaRPr/>
          </a:p>
          <a:p>
            <a:pPr indent="-342900" lvl="0" marL="457200" rtl="0" algn="l">
              <a:spcBef>
                <a:spcPts val="0"/>
              </a:spcBef>
              <a:spcAft>
                <a:spcPts val="0"/>
              </a:spcAft>
              <a:buSzPts val="1800"/>
              <a:buChar char="●"/>
            </a:pPr>
            <a:r>
              <a:rPr lang="en-GB"/>
              <a:t>Huge range of values, but mostly clustered between 1-7 calls. </a:t>
            </a:r>
            <a:endParaRPr/>
          </a:p>
          <a:p>
            <a:pPr indent="0" lvl="0" marL="457200" rtl="0" algn="l">
              <a:spcBef>
                <a:spcPts val="1200"/>
              </a:spcBef>
              <a:spcAft>
                <a:spcPts val="0"/>
              </a:spcAft>
              <a:buNone/>
            </a:pPr>
            <a:r>
              <a:rPr lang="en-GB"/>
              <a:t>→ the observation that higher mean number of contacts were performed for those who subscribed could be skewed by outliers</a:t>
            </a:r>
            <a:endParaRPr/>
          </a:p>
          <a:p>
            <a:pPr indent="0" lvl="0" marL="457200" rtl="0" algn="l">
              <a:spcBef>
                <a:spcPts val="1200"/>
              </a:spcBef>
              <a:spcAft>
                <a:spcPts val="0"/>
              </a:spcAft>
              <a:buNone/>
            </a:pPr>
            <a:r>
              <a:rPr lang="en-GB"/>
              <a:t>→ we can remove the effect of outliers by binning them under ‘8c_plus’</a:t>
            </a:r>
            <a:endParaRPr/>
          </a:p>
          <a:p>
            <a:pPr indent="-342900" lvl="0" marL="457200" rtl="0" algn="l">
              <a:spcBef>
                <a:spcPts val="1200"/>
              </a:spcBef>
              <a:spcAft>
                <a:spcPts val="0"/>
              </a:spcAft>
              <a:buSzPts val="1800"/>
              <a:buChar char="●"/>
            </a:pPr>
            <a:r>
              <a:rPr lang="en-GB"/>
              <a:t>Discretized into 7 categories of values:</a:t>
            </a:r>
            <a:endParaRPr/>
          </a:p>
          <a:p>
            <a:pPr indent="0" lvl="0" marL="457200" rtl="0" algn="l">
              <a:spcBef>
                <a:spcPts val="1200"/>
              </a:spcBef>
              <a:spcAft>
                <a:spcPts val="1200"/>
              </a:spcAft>
              <a:buNone/>
            </a:pPr>
            <a:r>
              <a:rPr lang="en-GB"/>
              <a:t>"nc", "1c", "2c", "3c", "4c", "5c", "6c", "7c", "8c_plus"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257000" y="350200"/>
            <a:ext cx="8520600" cy="4479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a:t>Intro + Problem Statement - ishita [2 min]</a:t>
            </a:r>
            <a:endParaRPr/>
          </a:p>
          <a:p>
            <a:pPr indent="0" lvl="0" marL="0" rtl="0" algn="l">
              <a:spcBef>
                <a:spcPts val="1200"/>
              </a:spcBef>
              <a:spcAft>
                <a:spcPts val="0"/>
              </a:spcAft>
              <a:buNone/>
            </a:pPr>
            <a:r>
              <a:rPr lang="en-GB"/>
              <a:t>Data exploration [1min]</a:t>
            </a:r>
            <a:endParaRPr/>
          </a:p>
          <a:p>
            <a:pPr indent="0" lvl="0" marL="0" rtl="0" algn="l">
              <a:spcBef>
                <a:spcPts val="1200"/>
              </a:spcBef>
              <a:spcAft>
                <a:spcPts val="0"/>
              </a:spcAft>
              <a:buNone/>
            </a:pPr>
            <a:r>
              <a:rPr lang="en-GB"/>
              <a:t>Data preprocessing: remove </a:t>
            </a:r>
            <a:r>
              <a:rPr lang="en-GB"/>
              <a:t>variables + discretization for BM1 [2min]</a:t>
            </a:r>
            <a:endParaRPr/>
          </a:p>
          <a:p>
            <a:pPr indent="0" lvl="0" marL="0" rtl="0" algn="l">
              <a:spcBef>
                <a:spcPts val="1200"/>
              </a:spcBef>
              <a:spcAft>
                <a:spcPts val="0"/>
              </a:spcAft>
              <a:buNone/>
            </a:pPr>
            <a:r>
              <a:rPr lang="en-GB"/>
              <a:t>Methodology - Jiayi [2 min]</a:t>
            </a:r>
            <a:endParaRPr/>
          </a:p>
          <a:p>
            <a:pPr indent="0" lvl="0" marL="0" rtl="0" algn="l">
              <a:spcBef>
                <a:spcPts val="1200"/>
              </a:spcBef>
              <a:spcAft>
                <a:spcPts val="0"/>
              </a:spcAft>
              <a:buNone/>
            </a:pPr>
            <a:r>
              <a:rPr lang="en-GB"/>
              <a:t>BM1 </a:t>
            </a:r>
            <a:endParaRPr/>
          </a:p>
          <a:p>
            <a:pPr indent="-308610" lvl="0" marL="457200" rtl="0" algn="l">
              <a:spcBef>
                <a:spcPts val="1200"/>
              </a:spcBef>
              <a:spcAft>
                <a:spcPts val="0"/>
              </a:spcAft>
              <a:buSzPct val="100000"/>
              <a:buChar char="-"/>
            </a:pPr>
            <a:r>
              <a:rPr lang="en-GB"/>
              <a:t>3 models: results [Siyi] [SVM, logistic regression, naive bayes]</a:t>
            </a:r>
            <a:endParaRPr/>
          </a:p>
          <a:p>
            <a:pPr indent="-308610" lvl="0" marL="457200" rtl="0" algn="l">
              <a:spcBef>
                <a:spcPts val="0"/>
              </a:spcBef>
              <a:spcAft>
                <a:spcPts val="0"/>
              </a:spcAft>
              <a:buSzPct val="100000"/>
              <a:buChar char="-"/>
            </a:pPr>
            <a:r>
              <a:rPr lang="en-GB"/>
              <a:t>2 models: results [Shu Wei] [Decision, Random Forest]</a:t>
            </a:r>
            <a:endParaRPr/>
          </a:p>
          <a:p>
            <a:pPr indent="-308610" lvl="0" marL="457200" rtl="0" algn="l">
              <a:spcBef>
                <a:spcPts val="0"/>
              </a:spcBef>
              <a:spcAft>
                <a:spcPts val="0"/>
              </a:spcAft>
              <a:buSzPct val="100000"/>
              <a:buChar char="-"/>
            </a:pPr>
            <a:r>
              <a:rPr lang="en-GB"/>
              <a:t>Conclusion [Shu Wei]</a:t>
            </a:r>
            <a:endParaRPr/>
          </a:p>
          <a:p>
            <a:pPr indent="0" lvl="0" marL="0" rtl="0" algn="l">
              <a:spcBef>
                <a:spcPts val="1200"/>
              </a:spcBef>
              <a:spcAft>
                <a:spcPts val="0"/>
              </a:spcAft>
              <a:buNone/>
            </a:pPr>
            <a:r>
              <a:rPr lang="en-GB"/>
              <a:t>BM2:</a:t>
            </a:r>
            <a:endParaRPr/>
          </a:p>
          <a:p>
            <a:pPr indent="0" lvl="0" marL="0" rtl="0" algn="l">
              <a:spcBef>
                <a:spcPts val="1200"/>
              </a:spcBef>
              <a:spcAft>
                <a:spcPts val="0"/>
              </a:spcAft>
              <a:buNone/>
            </a:pPr>
            <a:r>
              <a:rPr lang="en-GB"/>
              <a:t>Data </a:t>
            </a:r>
            <a:r>
              <a:rPr lang="en-GB"/>
              <a:t>preprocessing</a:t>
            </a:r>
            <a:r>
              <a:rPr lang="en-GB"/>
              <a:t>: removing duration and campaign [Chun Yun] </a:t>
            </a:r>
            <a:endParaRPr/>
          </a:p>
          <a:p>
            <a:pPr indent="-308610" lvl="0" marL="457200" rtl="0" algn="l">
              <a:spcBef>
                <a:spcPts val="1200"/>
              </a:spcBef>
              <a:spcAft>
                <a:spcPts val="0"/>
              </a:spcAft>
              <a:buSzPct val="100000"/>
              <a:buChar char="-"/>
            </a:pPr>
            <a:r>
              <a:rPr lang="en-GB"/>
              <a:t>3 models [Siyi]</a:t>
            </a:r>
            <a:endParaRPr/>
          </a:p>
          <a:p>
            <a:pPr indent="-308610" lvl="0" marL="457200" rtl="0" algn="l">
              <a:spcBef>
                <a:spcPts val="0"/>
              </a:spcBef>
              <a:spcAft>
                <a:spcPts val="0"/>
              </a:spcAft>
              <a:buSzPct val="100000"/>
              <a:buChar char="-"/>
            </a:pPr>
            <a:r>
              <a:rPr lang="en-GB"/>
              <a:t>2 models [Shu Wei]</a:t>
            </a:r>
            <a:endParaRPr/>
          </a:p>
          <a:p>
            <a:pPr indent="-308610" lvl="0" marL="457200" rtl="0" algn="l">
              <a:spcBef>
                <a:spcPts val="0"/>
              </a:spcBef>
              <a:spcAft>
                <a:spcPts val="0"/>
              </a:spcAft>
              <a:buSzPct val="100000"/>
              <a:buChar char="-"/>
            </a:pPr>
            <a:r>
              <a:rPr lang="en-GB"/>
              <a:t>Conclusion [Jiayi]</a:t>
            </a:r>
            <a:r>
              <a:rPr lang="en-GB"/>
              <a:t>[2 min]</a:t>
            </a:r>
            <a:endParaRPr/>
          </a:p>
          <a:p>
            <a:pPr indent="0" lvl="0" marL="0" rtl="0" algn="l">
              <a:spcBef>
                <a:spcPts val="1200"/>
              </a:spcBef>
              <a:spcAft>
                <a:spcPts val="0"/>
              </a:spcAft>
              <a:buNone/>
            </a:pPr>
            <a:r>
              <a:rPr lang="en-GB"/>
              <a:t>Overall conclusion + future works [Ishita]</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Data Preprocessing: feature selection</a:t>
            </a:r>
            <a:endParaRPr/>
          </a:p>
        </p:txBody>
      </p:sp>
      <p:sp>
        <p:nvSpPr>
          <p:cNvPr id="248" name="Google Shape;248;p4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Boruta algorithm: all features except ‘default’ are selected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Recursive Feature Elimination: all features are selected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Given that Boruta algorithm is more rigorous than RFE, we will do feature selection according to the results of Boruta algorithm.</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Methodology</a:t>
            </a:r>
            <a:endParaRPr/>
          </a:p>
        </p:txBody>
      </p:sp>
      <p:sp>
        <p:nvSpPr>
          <p:cNvPr id="254" name="Google Shape;254;p43"/>
          <p:cNvSpPr/>
          <p:nvPr/>
        </p:nvSpPr>
        <p:spPr>
          <a:xfrm>
            <a:off x="62550" y="2155375"/>
            <a:ext cx="1347000" cy="9306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0B6374"/>
                </a:solidFill>
                <a:latin typeface="Maven Pro"/>
                <a:ea typeface="Maven Pro"/>
                <a:cs typeface="Maven Pro"/>
                <a:sym typeface="Maven Pro"/>
              </a:rPr>
              <a:t>Pre-</a:t>
            </a:r>
            <a:endParaRPr b="1" sz="1500">
              <a:solidFill>
                <a:srgbClr val="0B6374"/>
              </a:solidFill>
              <a:latin typeface="Maven Pro"/>
              <a:ea typeface="Maven Pro"/>
              <a:cs typeface="Maven Pro"/>
              <a:sym typeface="Maven Pro"/>
            </a:endParaRPr>
          </a:p>
          <a:p>
            <a:pPr indent="0" lvl="0" marL="0" rtl="0" algn="ctr">
              <a:spcBef>
                <a:spcPts val="0"/>
              </a:spcBef>
              <a:spcAft>
                <a:spcPts val="0"/>
              </a:spcAft>
              <a:buNone/>
            </a:pPr>
            <a:r>
              <a:rPr b="1" lang="en-GB" sz="1500">
                <a:solidFill>
                  <a:srgbClr val="0B6374"/>
                </a:solidFill>
                <a:latin typeface="Maven Pro"/>
                <a:ea typeface="Maven Pro"/>
                <a:cs typeface="Maven Pro"/>
                <a:sym typeface="Maven Pro"/>
              </a:rPr>
              <a:t>processing</a:t>
            </a:r>
            <a:endParaRPr sz="1300">
              <a:latin typeface="Open Sans"/>
              <a:ea typeface="Open Sans"/>
              <a:cs typeface="Open Sans"/>
              <a:sym typeface="Open Sans"/>
            </a:endParaRPr>
          </a:p>
        </p:txBody>
      </p:sp>
      <p:sp>
        <p:nvSpPr>
          <p:cNvPr id="255" name="Google Shape;255;p43"/>
          <p:cNvSpPr/>
          <p:nvPr/>
        </p:nvSpPr>
        <p:spPr>
          <a:xfrm>
            <a:off x="2347900" y="2186100"/>
            <a:ext cx="1539600" cy="9306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0B6374"/>
                </a:solidFill>
                <a:latin typeface="Maven Pro"/>
                <a:ea typeface="Maven Pro"/>
                <a:cs typeface="Maven Pro"/>
                <a:sym typeface="Maven Pro"/>
              </a:rPr>
              <a:t>Business Model 1</a:t>
            </a:r>
            <a:endParaRPr sz="1300">
              <a:latin typeface="Open Sans"/>
              <a:ea typeface="Open Sans"/>
              <a:cs typeface="Open Sans"/>
              <a:sym typeface="Open Sans"/>
            </a:endParaRPr>
          </a:p>
        </p:txBody>
      </p:sp>
      <p:sp>
        <p:nvSpPr>
          <p:cNvPr id="256" name="Google Shape;256;p43"/>
          <p:cNvSpPr/>
          <p:nvPr/>
        </p:nvSpPr>
        <p:spPr>
          <a:xfrm>
            <a:off x="4930250" y="2186100"/>
            <a:ext cx="915000" cy="9306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0B6374"/>
                </a:solidFill>
                <a:latin typeface="Maven Pro"/>
                <a:ea typeface="Maven Pro"/>
                <a:cs typeface="Maven Pro"/>
                <a:sym typeface="Maven Pro"/>
              </a:rPr>
              <a:t> B</a:t>
            </a:r>
            <a:r>
              <a:rPr b="1" lang="en-GB" sz="1500">
                <a:solidFill>
                  <a:srgbClr val="0B6374"/>
                </a:solidFill>
                <a:latin typeface="Maven Pro"/>
                <a:ea typeface="Maven Pro"/>
                <a:cs typeface="Maven Pro"/>
                <a:sym typeface="Maven Pro"/>
              </a:rPr>
              <a:t>M1 Tuning</a:t>
            </a:r>
            <a:endParaRPr sz="1300">
              <a:latin typeface="Open Sans"/>
              <a:ea typeface="Open Sans"/>
              <a:cs typeface="Open Sans"/>
              <a:sym typeface="Open Sans"/>
            </a:endParaRPr>
          </a:p>
        </p:txBody>
      </p:sp>
      <p:sp>
        <p:nvSpPr>
          <p:cNvPr id="257" name="Google Shape;257;p43"/>
          <p:cNvSpPr/>
          <p:nvPr/>
        </p:nvSpPr>
        <p:spPr>
          <a:xfrm>
            <a:off x="1565225" y="2535000"/>
            <a:ext cx="627000" cy="23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8" name="Google Shape;258;p43"/>
          <p:cNvSpPr/>
          <p:nvPr/>
        </p:nvSpPr>
        <p:spPr>
          <a:xfrm>
            <a:off x="4043175" y="2535000"/>
            <a:ext cx="731400" cy="23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9" name="Google Shape;259;p43"/>
          <p:cNvSpPr/>
          <p:nvPr/>
        </p:nvSpPr>
        <p:spPr>
          <a:xfrm>
            <a:off x="7008450" y="2186100"/>
            <a:ext cx="1313700" cy="9306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0B6374"/>
                </a:solidFill>
                <a:latin typeface="Maven Pro"/>
                <a:ea typeface="Maven Pro"/>
                <a:cs typeface="Maven Pro"/>
                <a:sym typeface="Maven Pro"/>
              </a:rPr>
              <a:t>Evaluation</a:t>
            </a:r>
            <a:endParaRPr sz="1300">
              <a:latin typeface="Open Sans"/>
              <a:ea typeface="Open Sans"/>
              <a:cs typeface="Open Sans"/>
              <a:sym typeface="Open Sans"/>
            </a:endParaRPr>
          </a:p>
        </p:txBody>
      </p:sp>
      <p:sp>
        <p:nvSpPr>
          <p:cNvPr id="260" name="Google Shape;260;p43"/>
          <p:cNvSpPr/>
          <p:nvPr/>
        </p:nvSpPr>
        <p:spPr>
          <a:xfrm>
            <a:off x="5983328" y="2535000"/>
            <a:ext cx="731400" cy="23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1" name="Google Shape;261;p43"/>
          <p:cNvSpPr txBox="1"/>
          <p:nvPr/>
        </p:nvSpPr>
        <p:spPr>
          <a:xfrm>
            <a:off x="7107450" y="3245300"/>
            <a:ext cx="1115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MCC</a:t>
            </a:r>
            <a:endParaRPr>
              <a:solidFill>
                <a:schemeClr val="dk1"/>
              </a:solidFill>
            </a:endParaRPr>
          </a:p>
          <a:p>
            <a:pPr indent="0" lvl="0" marL="0" rtl="0" algn="l">
              <a:spcBef>
                <a:spcPts val="0"/>
              </a:spcBef>
              <a:spcAft>
                <a:spcPts val="0"/>
              </a:spcAft>
              <a:buNone/>
            </a:pPr>
            <a:r>
              <a:rPr lang="en-GB">
                <a:solidFill>
                  <a:schemeClr val="dk1"/>
                </a:solidFill>
              </a:rPr>
              <a:t>Accuracy</a:t>
            </a:r>
            <a:endParaRPr>
              <a:solidFill>
                <a:schemeClr val="dk1"/>
              </a:solidFill>
            </a:endParaRPr>
          </a:p>
          <a:p>
            <a:pPr indent="0" lvl="0" marL="0" rtl="0" algn="l">
              <a:spcBef>
                <a:spcPts val="0"/>
              </a:spcBef>
              <a:spcAft>
                <a:spcPts val="0"/>
              </a:spcAft>
              <a:buNone/>
            </a:pPr>
            <a:r>
              <a:rPr lang="en-GB">
                <a:solidFill>
                  <a:schemeClr val="dk1"/>
                </a:solidFill>
              </a:rPr>
              <a:t>Sensitivity</a:t>
            </a:r>
            <a:endParaRPr>
              <a:solidFill>
                <a:schemeClr val="dk1"/>
              </a:solidFill>
            </a:endParaRPr>
          </a:p>
          <a:p>
            <a:pPr indent="0" lvl="0" marL="0" rtl="0" algn="l">
              <a:spcBef>
                <a:spcPts val="0"/>
              </a:spcBef>
              <a:spcAft>
                <a:spcPts val="0"/>
              </a:spcAft>
              <a:buNone/>
            </a:pPr>
            <a:r>
              <a:rPr lang="en-GB">
                <a:solidFill>
                  <a:schemeClr val="dk1"/>
                </a:solidFill>
              </a:rPr>
              <a:t>Specificity</a:t>
            </a:r>
            <a:endParaRPr>
              <a:solidFill>
                <a:schemeClr val="dk1"/>
              </a:solidFill>
            </a:endParaRPr>
          </a:p>
          <a:p>
            <a:pPr indent="0" lvl="0" marL="0" rtl="0" algn="l">
              <a:spcBef>
                <a:spcPts val="0"/>
              </a:spcBef>
              <a:spcAft>
                <a:spcPts val="0"/>
              </a:spcAft>
              <a:buNone/>
            </a:pPr>
            <a:r>
              <a:rPr lang="en-GB">
                <a:solidFill>
                  <a:schemeClr val="dk1"/>
                </a:solidFill>
              </a:rPr>
              <a:t>AUC</a:t>
            </a:r>
            <a:endParaRPr>
              <a:solidFill>
                <a:schemeClr val="dk1"/>
              </a:solidFill>
            </a:endParaRPr>
          </a:p>
        </p:txBody>
      </p:sp>
      <p:sp>
        <p:nvSpPr>
          <p:cNvPr id="262" name="Google Shape;262;p43"/>
          <p:cNvSpPr txBox="1"/>
          <p:nvPr/>
        </p:nvSpPr>
        <p:spPr>
          <a:xfrm>
            <a:off x="2347900" y="996325"/>
            <a:ext cx="166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Discretize:</a:t>
            </a:r>
            <a:endParaRPr/>
          </a:p>
          <a:p>
            <a:pPr indent="0" lvl="0" marL="0" rtl="0" algn="l">
              <a:spcBef>
                <a:spcPts val="0"/>
              </a:spcBef>
              <a:spcAft>
                <a:spcPts val="0"/>
              </a:spcAft>
              <a:buNone/>
            </a:pPr>
            <a:r>
              <a:rPr lang="en-GB"/>
              <a:t>previous, pdays </a:t>
            </a:r>
            <a:endParaRPr/>
          </a:p>
        </p:txBody>
      </p:sp>
      <p:sp>
        <p:nvSpPr>
          <p:cNvPr id="263" name="Google Shape;263;p43"/>
          <p:cNvSpPr txBox="1"/>
          <p:nvPr/>
        </p:nvSpPr>
        <p:spPr>
          <a:xfrm>
            <a:off x="2347900" y="1425463"/>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5-fold CV</a:t>
            </a:r>
            <a:endParaRPr>
              <a:solidFill>
                <a:schemeClr val="dk1"/>
              </a:solidFill>
            </a:endParaRPr>
          </a:p>
          <a:p>
            <a:pPr indent="0" lvl="0" marL="0" rtl="0" algn="l">
              <a:spcBef>
                <a:spcPts val="0"/>
              </a:spcBef>
              <a:spcAft>
                <a:spcPts val="0"/>
              </a:spcAft>
              <a:buNone/>
            </a:pPr>
            <a:r>
              <a:rPr lang="en-GB">
                <a:solidFill>
                  <a:schemeClr val="dk1"/>
                </a:solidFill>
              </a:rPr>
              <a:t>Remove: </a:t>
            </a:r>
            <a:endParaRPr>
              <a:solidFill>
                <a:schemeClr val="dk1"/>
              </a:solidFill>
            </a:endParaRPr>
          </a:p>
          <a:p>
            <a:pPr indent="0" lvl="0" marL="0" rtl="0" algn="l">
              <a:spcBef>
                <a:spcPts val="0"/>
              </a:spcBef>
              <a:spcAft>
                <a:spcPts val="0"/>
              </a:spcAft>
              <a:buNone/>
            </a:pPr>
            <a:r>
              <a:rPr lang="en-GB">
                <a:solidFill>
                  <a:schemeClr val="dk1"/>
                </a:solidFill>
              </a:rPr>
              <a:t>Default, Poutcome</a:t>
            </a:r>
            <a:endParaRPr/>
          </a:p>
        </p:txBody>
      </p:sp>
      <p:sp>
        <p:nvSpPr>
          <p:cNvPr id="264" name="Google Shape;264;p43"/>
          <p:cNvSpPr txBox="1"/>
          <p:nvPr/>
        </p:nvSpPr>
        <p:spPr>
          <a:xfrm>
            <a:off x="2347900" y="3245300"/>
            <a:ext cx="17949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chemeClr val="dk1"/>
                </a:solidFill>
              </a:rPr>
              <a:t>Random forest</a:t>
            </a:r>
            <a:endParaRPr>
              <a:solidFill>
                <a:schemeClr val="dk1"/>
              </a:solidFill>
            </a:endParaRPr>
          </a:p>
          <a:p>
            <a:pPr indent="0" lvl="0" marL="0" rtl="0" algn="l">
              <a:lnSpc>
                <a:spcPct val="115000"/>
              </a:lnSpc>
              <a:spcBef>
                <a:spcPts val="0"/>
              </a:spcBef>
              <a:spcAft>
                <a:spcPts val="0"/>
              </a:spcAft>
              <a:buNone/>
            </a:pPr>
            <a:r>
              <a:rPr lang="en-GB">
                <a:solidFill>
                  <a:schemeClr val="dk1"/>
                </a:solidFill>
              </a:rPr>
              <a:t>SVM</a:t>
            </a:r>
            <a:endParaRPr sz="1600">
              <a:solidFill>
                <a:schemeClr val="dk1"/>
              </a:solidFill>
            </a:endParaRPr>
          </a:p>
          <a:p>
            <a:pPr indent="0" lvl="0" marL="0" rtl="0" algn="l">
              <a:lnSpc>
                <a:spcPct val="115000"/>
              </a:lnSpc>
              <a:spcBef>
                <a:spcPts val="0"/>
              </a:spcBef>
              <a:spcAft>
                <a:spcPts val="0"/>
              </a:spcAft>
              <a:buNone/>
            </a:pPr>
            <a:r>
              <a:rPr lang="en-GB">
                <a:solidFill>
                  <a:schemeClr val="dk1"/>
                </a:solidFill>
              </a:rPr>
              <a:t>Decision tree</a:t>
            </a:r>
            <a:endParaRPr>
              <a:solidFill>
                <a:schemeClr val="dk1"/>
              </a:solidFill>
            </a:endParaRPr>
          </a:p>
          <a:p>
            <a:pPr indent="0" lvl="0" marL="0" rtl="0" algn="l">
              <a:lnSpc>
                <a:spcPct val="115000"/>
              </a:lnSpc>
              <a:spcBef>
                <a:spcPts val="0"/>
              </a:spcBef>
              <a:spcAft>
                <a:spcPts val="0"/>
              </a:spcAft>
              <a:buNone/>
            </a:pPr>
            <a:r>
              <a:rPr lang="en-GB">
                <a:solidFill>
                  <a:schemeClr val="dk1"/>
                </a:solidFill>
              </a:rPr>
              <a:t>Logistic Regression</a:t>
            </a:r>
            <a:endParaRPr>
              <a:solidFill>
                <a:schemeClr val="dk1"/>
              </a:solidFill>
            </a:endParaRPr>
          </a:p>
          <a:p>
            <a:pPr indent="0" lvl="0" marL="0" rtl="0" algn="l">
              <a:lnSpc>
                <a:spcPct val="115000"/>
              </a:lnSpc>
              <a:spcBef>
                <a:spcPts val="0"/>
              </a:spcBef>
              <a:spcAft>
                <a:spcPts val="0"/>
              </a:spcAft>
              <a:buNone/>
            </a:pPr>
            <a:r>
              <a:rPr lang="en-GB">
                <a:solidFill>
                  <a:schemeClr val="dk1"/>
                </a:solidFill>
              </a:rPr>
              <a:t>Naive Bayes</a:t>
            </a:r>
            <a:endParaRPr sz="1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Methodology</a:t>
            </a:r>
            <a:endParaRPr/>
          </a:p>
        </p:txBody>
      </p:sp>
      <p:sp>
        <p:nvSpPr>
          <p:cNvPr id="270" name="Google Shape;270;p44"/>
          <p:cNvSpPr/>
          <p:nvPr/>
        </p:nvSpPr>
        <p:spPr>
          <a:xfrm>
            <a:off x="62550" y="2449275"/>
            <a:ext cx="1347000" cy="9306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0B6374"/>
                </a:solidFill>
                <a:latin typeface="Maven Pro"/>
                <a:ea typeface="Maven Pro"/>
                <a:cs typeface="Maven Pro"/>
                <a:sym typeface="Maven Pro"/>
              </a:rPr>
              <a:t>Pre-</a:t>
            </a:r>
            <a:endParaRPr b="1" sz="1500">
              <a:solidFill>
                <a:srgbClr val="0B6374"/>
              </a:solidFill>
              <a:latin typeface="Maven Pro"/>
              <a:ea typeface="Maven Pro"/>
              <a:cs typeface="Maven Pro"/>
              <a:sym typeface="Maven Pro"/>
            </a:endParaRPr>
          </a:p>
          <a:p>
            <a:pPr indent="0" lvl="0" marL="0" rtl="0" algn="ctr">
              <a:spcBef>
                <a:spcPts val="0"/>
              </a:spcBef>
              <a:spcAft>
                <a:spcPts val="0"/>
              </a:spcAft>
              <a:buNone/>
            </a:pPr>
            <a:r>
              <a:rPr b="1" lang="en-GB" sz="1500">
                <a:solidFill>
                  <a:srgbClr val="0B6374"/>
                </a:solidFill>
                <a:latin typeface="Maven Pro"/>
                <a:ea typeface="Maven Pro"/>
                <a:cs typeface="Maven Pro"/>
                <a:sym typeface="Maven Pro"/>
              </a:rPr>
              <a:t>processing</a:t>
            </a:r>
            <a:endParaRPr sz="1300">
              <a:latin typeface="Open Sans"/>
              <a:ea typeface="Open Sans"/>
              <a:cs typeface="Open Sans"/>
              <a:sym typeface="Open Sans"/>
            </a:endParaRPr>
          </a:p>
        </p:txBody>
      </p:sp>
      <p:sp>
        <p:nvSpPr>
          <p:cNvPr id="271" name="Google Shape;271;p44"/>
          <p:cNvSpPr/>
          <p:nvPr/>
        </p:nvSpPr>
        <p:spPr>
          <a:xfrm>
            <a:off x="2347900" y="2480000"/>
            <a:ext cx="1539600" cy="9306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0B6374"/>
                </a:solidFill>
                <a:latin typeface="Maven Pro"/>
                <a:ea typeface="Maven Pro"/>
                <a:cs typeface="Maven Pro"/>
                <a:sym typeface="Maven Pro"/>
              </a:rPr>
              <a:t>Business Model 2</a:t>
            </a:r>
            <a:endParaRPr sz="1300">
              <a:latin typeface="Open Sans"/>
              <a:ea typeface="Open Sans"/>
              <a:cs typeface="Open Sans"/>
              <a:sym typeface="Open Sans"/>
            </a:endParaRPr>
          </a:p>
        </p:txBody>
      </p:sp>
      <p:sp>
        <p:nvSpPr>
          <p:cNvPr id="272" name="Google Shape;272;p44"/>
          <p:cNvSpPr/>
          <p:nvPr/>
        </p:nvSpPr>
        <p:spPr>
          <a:xfrm>
            <a:off x="4930250" y="2480000"/>
            <a:ext cx="915000" cy="9306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0B6374"/>
                </a:solidFill>
                <a:latin typeface="Maven Pro"/>
                <a:ea typeface="Maven Pro"/>
                <a:cs typeface="Maven Pro"/>
                <a:sym typeface="Maven Pro"/>
              </a:rPr>
              <a:t> BM2 Tuning</a:t>
            </a:r>
            <a:endParaRPr sz="1300">
              <a:latin typeface="Open Sans"/>
              <a:ea typeface="Open Sans"/>
              <a:cs typeface="Open Sans"/>
              <a:sym typeface="Open Sans"/>
            </a:endParaRPr>
          </a:p>
        </p:txBody>
      </p:sp>
      <p:sp>
        <p:nvSpPr>
          <p:cNvPr id="273" name="Google Shape;273;p44"/>
          <p:cNvSpPr/>
          <p:nvPr/>
        </p:nvSpPr>
        <p:spPr>
          <a:xfrm>
            <a:off x="1565225" y="2828900"/>
            <a:ext cx="627000" cy="23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4" name="Google Shape;274;p44"/>
          <p:cNvSpPr/>
          <p:nvPr/>
        </p:nvSpPr>
        <p:spPr>
          <a:xfrm>
            <a:off x="4043175" y="2828900"/>
            <a:ext cx="731400" cy="23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5" name="Google Shape;275;p44"/>
          <p:cNvSpPr/>
          <p:nvPr/>
        </p:nvSpPr>
        <p:spPr>
          <a:xfrm>
            <a:off x="7008450" y="2480000"/>
            <a:ext cx="1313700" cy="9306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solidFill>
                  <a:srgbClr val="0B6374"/>
                </a:solidFill>
                <a:latin typeface="Maven Pro"/>
                <a:ea typeface="Maven Pro"/>
                <a:cs typeface="Maven Pro"/>
                <a:sym typeface="Maven Pro"/>
              </a:rPr>
              <a:t>Evaluation</a:t>
            </a:r>
            <a:endParaRPr sz="1300">
              <a:latin typeface="Open Sans"/>
              <a:ea typeface="Open Sans"/>
              <a:cs typeface="Open Sans"/>
              <a:sym typeface="Open Sans"/>
            </a:endParaRPr>
          </a:p>
        </p:txBody>
      </p:sp>
      <p:sp>
        <p:nvSpPr>
          <p:cNvPr id="276" name="Google Shape;276;p44"/>
          <p:cNvSpPr/>
          <p:nvPr/>
        </p:nvSpPr>
        <p:spPr>
          <a:xfrm>
            <a:off x="5983328" y="2828900"/>
            <a:ext cx="731400" cy="23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7" name="Google Shape;277;p44"/>
          <p:cNvSpPr txBox="1"/>
          <p:nvPr/>
        </p:nvSpPr>
        <p:spPr>
          <a:xfrm>
            <a:off x="7107450" y="3539200"/>
            <a:ext cx="1115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MCC</a:t>
            </a:r>
            <a:endParaRPr>
              <a:solidFill>
                <a:schemeClr val="dk1"/>
              </a:solidFill>
            </a:endParaRPr>
          </a:p>
          <a:p>
            <a:pPr indent="0" lvl="0" marL="0" rtl="0" algn="l">
              <a:spcBef>
                <a:spcPts val="0"/>
              </a:spcBef>
              <a:spcAft>
                <a:spcPts val="0"/>
              </a:spcAft>
              <a:buNone/>
            </a:pPr>
            <a:r>
              <a:rPr lang="en-GB">
                <a:solidFill>
                  <a:schemeClr val="dk1"/>
                </a:solidFill>
              </a:rPr>
              <a:t>Accuracy</a:t>
            </a:r>
            <a:endParaRPr>
              <a:solidFill>
                <a:schemeClr val="dk1"/>
              </a:solidFill>
            </a:endParaRPr>
          </a:p>
          <a:p>
            <a:pPr indent="0" lvl="0" marL="0" rtl="0" algn="l">
              <a:spcBef>
                <a:spcPts val="0"/>
              </a:spcBef>
              <a:spcAft>
                <a:spcPts val="0"/>
              </a:spcAft>
              <a:buNone/>
            </a:pPr>
            <a:r>
              <a:rPr lang="en-GB">
                <a:solidFill>
                  <a:schemeClr val="dk1"/>
                </a:solidFill>
              </a:rPr>
              <a:t>Sensitivity</a:t>
            </a:r>
            <a:endParaRPr>
              <a:solidFill>
                <a:schemeClr val="dk1"/>
              </a:solidFill>
            </a:endParaRPr>
          </a:p>
          <a:p>
            <a:pPr indent="0" lvl="0" marL="0" rtl="0" algn="l">
              <a:spcBef>
                <a:spcPts val="0"/>
              </a:spcBef>
              <a:spcAft>
                <a:spcPts val="0"/>
              </a:spcAft>
              <a:buNone/>
            </a:pPr>
            <a:r>
              <a:rPr lang="en-GB">
                <a:solidFill>
                  <a:schemeClr val="dk1"/>
                </a:solidFill>
              </a:rPr>
              <a:t>Specificity</a:t>
            </a:r>
            <a:endParaRPr>
              <a:solidFill>
                <a:schemeClr val="dk1"/>
              </a:solidFill>
            </a:endParaRPr>
          </a:p>
          <a:p>
            <a:pPr indent="0" lvl="0" marL="0" rtl="0" algn="l">
              <a:spcBef>
                <a:spcPts val="0"/>
              </a:spcBef>
              <a:spcAft>
                <a:spcPts val="0"/>
              </a:spcAft>
              <a:buNone/>
            </a:pPr>
            <a:r>
              <a:rPr lang="en-GB">
                <a:solidFill>
                  <a:schemeClr val="dk1"/>
                </a:solidFill>
              </a:rPr>
              <a:t>AUC</a:t>
            </a:r>
            <a:endParaRPr>
              <a:solidFill>
                <a:schemeClr val="dk1"/>
              </a:solidFill>
            </a:endParaRPr>
          </a:p>
        </p:txBody>
      </p:sp>
      <p:sp>
        <p:nvSpPr>
          <p:cNvPr id="278" name="Google Shape;278;p44"/>
          <p:cNvSpPr txBox="1"/>
          <p:nvPr/>
        </p:nvSpPr>
        <p:spPr>
          <a:xfrm>
            <a:off x="2347900" y="1094300"/>
            <a:ext cx="202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Discretize:</a:t>
            </a:r>
            <a:endParaRPr/>
          </a:p>
          <a:p>
            <a:pPr indent="0" lvl="0" marL="0" rtl="0" algn="l">
              <a:spcBef>
                <a:spcPts val="0"/>
              </a:spcBef>
              <a:spcAft>
                <a:spcPts val="0"/>
              </a:spcAft>
              <a:buNone/>
            </a:pPr>
            <a:r>
              <a:rPr lang="en-GB"/>
              <a:t>previous, pdays </a:t>
            </a:r>
            <a:endParaRPr/>
          </a:p>
        </p:txBody>
      </p:sp>
      <p:sp>
        <p:nvSpPr>
          <p:cNvPr id="279" name="Google Shape;279;p44"/>
          <p:cNvSpPr txBox="1"/>
          <p:nvPr/>
        </p:nvSpPr>
        <p:spPr>
          <a:xfrm>
            <a:off x="2347900" y="1572413"/>
            <a:ext cx="344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5-fold CV</a:t>
            </a:r>
            <a:endParaRPr>
              <a:solidFill>
                <a:schemeClr val="dk1"/>
              </a:solidFill>
            </a:endParaRPr>
          </a:p>
          <a:p>
            <a:pPr indent="0" lvl="0" marL="0" rtl="0" algn="l">
              <a:spcBef>
                <a:spcPts val="0"/>
              </a:spcBef>
              <a:spcAft>
                <a:spcPts val="0"/>
              </a:spcAft>
              <a:buNone/>
            </a:pPr>
            <a:r>
              <a:rPr lang="en-GB">
                <a:solidFill>
                  <a:schemeClr val="dk1"/>
                </a:solidFill>
              </a:rPr>
              <a:t>Remove: </a:t>
            </a:r>
            <a:endParaRPr>
              <a:solidFill>
                <a:schemeClr val="dk1"/>
              </a:solidFill>
            </a:endParaRPr>
          </a:p>
          <a:p>
            <a:pPr indent="0" lvl="0" marL="0" rtl="0" algn="l">
              <a:spcBef>
                <a:spcPts val="0"/>
              </a:spcBef>
              <a:spcAft>
                <a:spcPts val="0"/>
              </a:spcAft>
              <a:buNone/>
            </a:pPr>
            <a:r>
              <a:rPr lang="en-GB">
                <a:solidFill>
                  <a:schemeClr val="dk1"/>
                </a:solidFill>
              </a:rPr>
              <a:t>Default, Poutcome, </a:t>
            </a:r>
            <a:r>
              <a:rPr b="1" i="1" lang="en-GB">
                <a:solidFill>
                  <a:schemeClr val="dk1"/>
                </a:solidFill>
              </a:rPr>
              <a:t>duration, campaign</a:t>
            </a:r>
            <a:endParaRPr b="1" i="1"/>
          </a:p>
        </p:txBody>
      </p:sp>
      <p:sp>
        <p:nvSpPr>
          <p:cNvPr id="280" name="Google Shape;280;p44"/>
          <p:cNvSpPr txBox="1"/>
          <p:nvPr/>
        </p:nvSpPr>
        <p:spPr>
          <a:xfrm>
            <a:off x="2347900" y="3539200"/>
            <a:ext cx="17949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chemeClr val="dk1"/>
                </a:solidFill>
              </a:rPr>
              <a:t>Random forest</a:t>
            </a:r>
            <a:endParaRPr>
              <a:solidFill>
                <a:schemeClr val="dk1"/>
              </a:solidFill>
            </a:endParaRPr>
          </a:p>
          <a:p>
            <a:pPr indent="0" lvl="0" marL="0" rtl="0" algn="l">
              <a:lnSpc>
                <a:spcPct val="115000"/>
              </a:lnSpc>
              <a:spcBef>
                <a:spcPts val="0"/>
              </a:spcBef>
              <a:spcAft>
                <a:spcPts val="0"/>
              </a:spcAft>
              <a:buNone/>
            </a:pPr>
            <a:r>
              <a:rPr lang="en-GB">
                <a:solidFill>
                  <a:schemeClr val="dk1"/>
                </a:solidFill>
              </a:rPr>
              <a:t>SVM</a:t>
            </a:r>
            <a:endParaRPr sz="1600">
              <a:solidFill>
                <a:schemeClr val="dk1"/>
              </a:solidFill>
            </a:endParaRPr>
          </a:p>
          <a:p>
            <a:pPr indent="0" lvl="0" marL="0" rtl="0" algn="l">
              <a:lnSpc>
                <a:spcPct val="115000"/>
              </a:lnSpc>
              <a:spcBef>
                <a:spcPts val="0"/>
              </a:spcBef>
              <a:spcAft>
                <a:spcPts val="0"/>
              </a:spcAft>
              <a:buNone/>
            </a:pPr>
            <a:r>
              <a:rPr lang="en-GB">
                <a:solidFill>
                  <a:schemeClr val="dk1"/>
                </a:solidFill>
              </a:rPr>
              <a:t>Decision tree</a:t>
            </a:r>
            <a:endParaRPr>
              <a:solidFill>
                <a:schemeClr val="dk1"/>
              </a:solidFill>
            </a:endParaRPr>
          </a:p>
          <a:p>
            <a:pPr indent="0" lvl="0" marL="0" rtl="0" algn="l">
              <a:lnSpc>
                <a:spcPct val="115000"/>
              </a:lnSpc>
              <a:spcBef>
                <a:spcPts val="0"/>
              </a:spcBef>
              <a:spcAft>
                <a:spcPts val="0"/>
              </a:spcAft>
              <a:buNone/>
            </a:pPr>
            <a:r>
              <a:rPr lang="en-GB">
                <a:solidFill>
                  <a:schemeClr val="dk1"/>
                </a:solidFill>
              </a:rPr>
              <a:t>Logistic Regression</a:t>
            </a:r>
            <a:endParaRPr>
              <a:solidFill>
                <a:schemeClr val="dk1"/>
              </a:solidFill>
            </a:endParaRPr>
          </a:p>
          <a:p>
            <a:pPr indent="0" lvl="0" marL="0" rtl="0" algn="l">
              <a:lnSpc>
                <a:spcPct val="115000"/>
              </a:lnSpc>
              <a:spcBef>
                <a:spcPts val="0"/>
              </a:spcBef>
              <a:spcAft>
                <a:spcPts val="0"/>
              </a:spcAft>
              <a:buNone/>
            </a:pPr>
            <a:r>
              <a:rPr lang="en-GB">
                <a:solidFill>
                  <a:schemeClr val="dk1"/>
                </a:solidFill>
              </a:rPr>
              <a:t>Naive Bayes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Methodology</a:t>
            </a:r>
            <a:endParaRPr/>
          </a:p>
        </p:txBody>
      </p:sp>
      <p:sp>
        <p:nvSpPr>
          <p:cNvPr id="286" name="Google Shape;286;p4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Why pick which model to do which part, short it into 2 slides.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Bm1 bm2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Methodology: Model Choosing</a:t>
            </a:r>
            <a:endParaRPr/>
          </a:p>
        </p:txBody>
      </p:sp>
      <p:sp>
        <p:nvSpPr>
          <p:cNvPr id="292" name="Google Shape;292;p46"/>
          <p:cNvSpPr txBox="1"/>
          <p:nvPr>
            <p:ph idx="1" type="body"/>
          </p:nvPr>
        </p:nvSpPr>
        <p:spPr>
          <a:xfrm>
            <a:off x="232675" y="1494650"/>
            <a:ext cx="41271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50">
                <a:solidFill>
                  <a:srgbClr val="273239"/>
                </a:solidFill>
                <a:highlight>
                  <a:schemeClr val="lt1"/>
                </a:highlight>
              </a:rPr>
              <a:t>Logistic Regression：</a:t>
            </a:r>
            <a:endParaRPr sz="1550">
              <a:solidFill>
                <a:srgbClr val="273239"/>
              </a:solidFill>
              <a:highlight>
                <a:schemeClr val="lt1"/>
              </a:highlight>
            </a:endParaRPr>
          </a:p>
          <a:p>
            <a:pPr indent="-327025" lvl="0" marL="457200" rtl="0" algn="l">
              <a:spcBef>
                <a:spcPts val="1200"/>
              </a:spcBef>
              <a:spcAft>
                <a:spcPts val="0"/>
              </a:spcAft>
              <a:buClr>
                <a:srgbClr val="273239"/>
              </a:buClr>
              <a:buSzPts val="1550"/>
              <a:buChar char="●"/>
            </a:pPr>
            <a:r>
              <a:rPr lang="en-GB" sz="1550">
                <a:solidFill>
                  <a:srgbClr val="273239"/>
                </a:solidFill>
                <a:highlight>
                  <a:schemeClr val="lt1"/>
                </a:highlight>
              </a:rPr>
              <a:t>Predicts the output of a categorical dependent variable =&gt; the outcome must be categorical or discrete.</a:t>
            </a:r>
            <a:endParaRPr sz="1550">
              <a:solidFill>
                <a:srgbClr val="273239"/>
              </a:solidFill>
              <a:highlight>
                <a:schemeClr val="lt1"/>
              </a:highlight>
            </a:endParaRPr>
          </a:p>
          <a:p>
            <a:pPr indent="-327025" lvl="0" marL="457200" rtl="0" algn="l">
              <a:spcBef>
                <a:spcPts val="0"/>
              </a:spcBef>
              <a:spcAft>
                <a:spcPts val="0"/>
              </a:spcAft>
              <a:buClr>
                <a:srgbClr val="273239"/>
              </a:buClr>
              <a:buSzPts val="1550"/>
              <a:buChar char="●"/>
            </a:pPr>
            <a:r>
              <a:rPr lang="en-GB" sz="1550">
                <a:solidFill>
                  <a:srgbClr val="273239"/>
                </a:solidFill>
                <a:highlight>
                  <a:schemeClr val="lt1"/>
                </a:highlight>
              </a:rPr>
              <a:t>Has the ability to provide probabilities values which lie between 0 and 1 and classify new data using continuous and discrete datasets.</a:t>
            </a:r>
            <a:endParaRPr sz="1550">
              <a:solidFill>
                <a:srgbClr val="273239"/>
              </a:solidFill>
              <a:highlight>
                <a:schemeClr val="lt1"/>
              </a:highlight>
            </a:endParaRPr>
          </a:p>
          <a:p>
            <a:pPr indent="-327025" lvl="0" marL="457200" rtl="0" algn="l">
              <a:spcBef>
                <a:spcPts val="0"/>
              </a:spcBef>
              <a:spcAft>
                <a:spcPts val="0"/>
              </a:spcAft>
              <a:buClr>
                <a:srgbClr val="273239"/>
              </a:buClr>
              <a:buSzPts val="1550"/>
              <a:buChar char="●"/>
            </a:pPr>
            <a:r>
              <a:rPr lang="en-GB" sz="1550">
                <a:solidFill>
                  <a:srgbClr val="273239"/>
                </a:solidFill>
                <a:highlight>
                  <a:schemeClr val="lt1"/>
                </a:highlight>
              </a:rPr>
              <a:t>Strengths: (1) easier to implement, interpret, and efficient to train, (2) less inclined to over-fitting.</a:t>
            </a:r>
            <a:endParaRPr sz="1550"/>
          </a:p>
        </p:txBody>
      </p:sp>
      <p:sp>
        <p:nvSpPr>
          <p:cNvPr id="293" name="Google Shape;293;p46"/>
          <p:cNvSpPr txBox="1"/>
          <p:nvPr/>
        </p:nvSpPr>
        <p:spPr>
          <a:xfrm>
            <a:off x="4359775" y="1494650"/>
            <a:ext cx="4472400" cy="352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550">
                <a:solidFill>
                  <a:srgbClr val="273239"/>
                </a:solidFill>
                <a:highlight>
                  <a:schemeClr val="lt1"/>
                </a:highlight>
                <a:latin typeface="Open Sans"/>
                <a:ea typeface="Open Sans"/>
                <a:cs typeface="Open Sans"/>
                <a:sym typeface="Open Sans"/>
              </a:rPr>
              <a:t>Naive Bayes:</a:t>
            </a:r>
            <a:endParaRPr sz="1550">
              <a:solidFill>
                <a:srgbClr val="273239"/>
              </a:solidFill>
              <a:highlight>
                <a:schemeClr val="lt1"/>
              </a:highlight>
              <a:latin typeface="Open Sans"/>
              <a:ea typeface="Open Sans"/>
              <a:cs typeface="Open Sans"/>
              <a:sym typeface="Open Sans"/>
            </a:endParaRPr>
          </a:p>
          <a:p>
            <a:pPr indent="-327025" lvl="0" marL="457200" rtl="0" algn="l">
              <a:lnSpc>
                <a:spcPct val="115000"/>
              </a:lnSpc>
              <a:spcBef>
                <a:spcPts val="0"/>
              </a:spcBef>
              <a:spcAft>
                <a:spcPts val="0"/>
              </a:spcAft>
              <a:buClr>
                <a:schemeClr val="dk1"/>
              </a:buClr>
              <a:buSzPts val="1550"/>
              <a:buFont typeface="Open Sans"/>
              <a:buChar char="●"/>
            </a:pPr>
            <a:r>
              <a:rPr lang="en-GB" sz="1550">
                <a:solidFill>
                  <a:srgbClr val="273239"/>
                </a:solidFill>
                <a:highlight>
                  <a:schemeClr val="lt1"/>
                </a:highlight>
                <a:latin typeface="Open Sans"/>
                <a:ea typeface="Open Sans"/>
                <a:cs typeface="Open Sans"/>
                <a:sym typeface="Open Sans"/>
              </a:rPr>
              <a:t>Based on probability theory and uses a Bayesian formula to calculate the posterior probability of categories.</a:t>
            </a:r>
            <a:endParaRPr sz="1550">
              <a:solidFill>
                <a:srgbClr val="273239"/>
              </a:solidFill>
              <a:highlight>
                <a:schemeClr val="lt1"/>
              </a:highlight>
              <a:latin typeface="Open Sans"/>
              <a:ea typeface="Open Sans"/>
              <a:cs typeface="Open Sans"/>
              <a:sym typeface="Open Sans"/>
            </a:endParaRPr>
          </a:p>
          <a:p>
            <a:pPr indent="-327025" lvl="0" marL="457200" rtl="0" algn="l">
              <a:lnSpc>
                <a:spcPct val="115000"/>
              </a:lnSpc>
              <a:spcBef>
                <a:spcPts val="0"/>
              </a:spcBef>
              <a:spcAft>
                <a:spcPts val="0"/>
              </a:spcAft>
              <a:buClr>
                <a:schemeClr val="dk1"/>
              </a:buClr>
              <a:buSzPts val="1550"/>
              <a:buFont typeface="Open Sans"/>
              <a:buChar char="●"/>
            </a:pPr>
            <a:r>
              <a:rPr lang="en-GB" sz="1550">
                <a:solidFill>
                  <a:srgbClr val="273239"/>
                </a:solidFill>
                <a:highlight>
                  <a:schemeClr val="lt1"/>
                </a:highlight>
                <a:latin typeface="Open Sans"/>
                <a:ea typeface="Open Sans"/>
                <a:cs typeface="Open Sans"/>
                <a:sym typeface="Open Sans"/>
              </a:rPr>
              <a:t>Works well for problems in which information from numerous attributes should be considered simultaneously to estimate the overall probability of an outcome. </a:t>
            </a:r>
            <a:endParaRPr sz="1550">
              <a:solidFill>
                <a:srgbClr val="273239"/>
              </a:solidFill>
              <a:highlight>
                <a:schemeClr val="lt1"/>
              </a:highlight>
              <a:latin typeface="Open Sans"/>
              <a:ea typeface="Open Sans"/>
              <a:cs typeface="Open Sans"/>
              <a:sym typeface="Open Sans"/>
            </a:endParaRPr>
          </a:p>
          <a:p>
            <a:pPr indent="-327025" lvl="0" marL="457200" rtl="0" algn="l">
              <a:lnSpc>
                <a:spcPct val="115000"/>
              </a:lnSpc>
              <a:spcBef>
                <a:spcPts val="0"/>
              </a:spcBef>
              <a:spcAft>
                <a:spcPts val="0"/>
              </a:spcAft>
              <a:buClr>
                <a:srgbClr val="273239"/>
              </a:buClr>
              <a:buSzPts val="1550"/>
              <a:buFont typeface="Open Sans"/>
              <a:buChar char="●"/>
            </a:pPr>
            <a:r>
              <a:rPr lang="en-GB" sz="1550">
                <a:solidFill>
                  <a:srgbClr val="273239"/>
                </a:solidFill>
                <a:highlight>
                  <a:schemeClr val="lt1"/>
                </a:highlight>
                <a:latin typeface="Open Sans"/>
                <a:ea typeface="Open Sans"/>
                <a:cs typeface="Open Sans"/>
                <a:sym typeface="Open Sans"/>
              </a:rPr>
              <a:t>Strengths: (1) easier to implement, interpret, and efficient to train, (2) not prone to overfitting</a:t>
            </a:r>
            <a:endParaRPr sz="1550">
              <a:solidFill>
                <a:srgbClr val="273239"/>
              </a:solidFill>
              <a:highlight>
                <a:schemeClr val="lt1"/>
              </a:highlight>
              <a:latin typeface="Open Sans"/>
              <a:ea typeface="Open Sans"/>
              <a:cs typeface="Open Sans"/>
              <a:sym typeface="Open Sans"/>
            </a:endParaRPr>
          </a:p>
        </p:txBody>
      </p:sp>
      <p:sp>
        <p:nvSpPr>
          <p:cNvPr id="294" name="Google Shape;294;p46"/>
          <p:cNvSpPr txBox="1"/>
          <p:nvPr/>
        </p:nvSpPr>
        <p:spPr>
          <a:xfrm>
            <a:off x="311700" y="1079150"/>
            <a:ext cx="8726100" cy="41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b="1" lang="en-GB" sz="1500">
                <a:solidFill>
                  <a:schemeClr val="dk1"/>
                </a:solidFill>
                <a:latin typeface="Open Sans"/>
                <a:ea typeface="Open Sans"/>
                <a:cs typeface="Open Sans"/>
                <a:sym typeface="Open Sans"/>
              </a:rPr>
              <a:t>All 5 models are </a:t>
            </a:r>
            <a:r>
              <a:rPr b="1" lang="en-GB" sz="1500">
                <a:solidFill>
                  <a:schemeClr val="dk1"/>
                </a:solidFill>
                <a:latin typeface="Open Sans"/>
                <a:ea typeface="Open Sans"/>
                <a:cs typeface="Open Sans"/>
                <a:sym typeface="Open Sans"/>
              </a:rPr>
              <a:t>ensemble machine learning technique, commonly used for classification</a:t>
            </a:r>
            <a:endParaRPr b="1"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Methodology: Model Choosing</a:t>
            </a:r>
            <a:endParaRPr/>
          </a:p>
        </p:txBody>
      </p:sp>
      <p:sp>
        <p:nvSpPr>
          <p:cNvPr id="300" name="Google Shape;300;p47"/>
          <p:cNvSpPr txBox="1"/>
          <p:nvPr>
            <p:ph idx="1" type="body"/>
          </p:nvPr>
        </p:nvSpPr>
        <p:spPr>
          <a:xfrm>
            <a:off x="144800" y="1147225"/>
            <a:ext cx="2880000" cy="3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GB" sz="1565"/>
              <a:t>SVM:</a:t>
            </a:r>
            <a:endParaRPr sz="1565"/>
          </a:p>
          <a:p>
            <a:pPr indent="-327977" lvl="0" marL="457200" rtl="0" algn="l">
              <a:spcBef>
                <a:spcPts val="1200"/>
              </a:spcBef>
              <a:spcAft>
                <a:spcPts val="0"/>
              </a:spcAft>
              <a:buSzPts val="1565"/>
              <a:buChar char="●"/>
            </a:pPr>
            <a:r>
              <a:rPr lang="en-GB" sz="1565"/>
              <a:t>Aim to find an optimal hyperplane to classify data points.</a:t>
            </a:r>
            <a:endParaRPr sz="1565"/>
          </a:p>
          <a:p>
            <a:pPr indent="-327977" lvl="0" marL="457200" rtl="0" algn="l">
              <a:spcBef>
                <a:spcPts val="0"/>
              </a:spcBef>
              <a:spcAft>
                <a:spcPts val="0"/>
              </a:spcAft>
              <a:buSzPts val="1565"/>
              <a:buChar char="●"/>
            </a:pPr>
            <a:r>
              <a:rPr lang="en-GB" sz="1565"/>
              <a:t>Principle: Maximize margin between boundary and closest data (support vectors).</a:t>
            </a:r>
            <a:endParaRPr sz="1565"/>
          </a:p>
          <a:p>
            <a:pPr indent="-327977" lvl="0" marL="457200" rtl="0" algn="l">
              <a:spcBef>
                <a:spcPts val="0"/>
              </a:spcBef>
              <a:spcAft>
                <a:spcPts val="0"/>
              </a:spcAft>
              <a:buSzPts val="1565"/>
              <a:buChar char="●"/>
            </a:pPr>
            <a:r>
              <a:rPr lang="en-GB" sz="1565"/>
              <a:t>Strengths: Works well in high dimensions; handles non-linearities using kernel trick.</a:t>
            </a:r>
            <a:endParaRPr sz="1565"/>
          </a:p>
        </p:txBody>
      </p:sp>
      <p:sp>
        <p:nvSpPr>
          <p:cNvPr id="301" name="Google Shape;301;p47"/>
          <p:cNvSpPr txBox="1"/>
          <p:nvPr/>
        </p:nvSpPr>
        <p:spPr>
          <a:xfrm>
            <a:off x="2905625" y="1147225"/>
            <a:ext cx="32103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50">
                <a:solidFill>
                  <a:schemeClr val="dk1"/>
                </a:solidFill>
                <a:latin typeface="Open Sans"/>
                <a:ea typeface="Open Sans"/>
                <a:cs typeface="Open Sans"/>
                <a:sym typeface="Open Sans"/>
              </a:rPr>
              <a:t>Decision Tree</a:t>
            </a:r>
            <a:endParaRPr sz="1550">
              <a:solidFill>
                <a:schemeClr val="dk1"/>
              </a:solidFill>
              <a:latin typeface="Open Sans"/>
              <a:ea typeface="Open Sans"/>
              <a:cs typeface="Open Sans"/>
              <a:sym typeface="Open Sans"/>
            </a:endParaRPr>
          </a:p>
          <a:p>
            <a:pPr indent="-327025" lvl="0" marL="457200" rtl="0" algn="l">
              <a:lnSpc>
                <a:spcPct val="115000"/>
              </a:lnSpc>
              <a:spcBef>
                <a:spcPts val="1200"/>
              </a:spcBef>
              <a:spcAft>
                <a:spcPts val="0"/>
              </a:spcAft>
              <a:buClr>
                <a:schemeClr val="dk1"/>
              </a:buClr>
              <a:buSzPts val="1550"/>
              <a:buFont typeface="Open Sans"/>
              <a:buChar char="●"/>
            </a:pPr>
            <a:r>
              <a:rPr lang="en-GB" sz="1550">
                <a:solidFill>
                  <a:schemeClr val="dk1"/>
                </a:solidFill>
                <a:latin typeface="Open Sans"/>
                <a:ea typeface="Open Sans"/>
                <a:cs typeface="Open Sans"/>
                <a:sym typeface="Open Sans"/>
              </a:rPr>
              <a:t>Use tree to class the data points.</a:t>
            </a:r>
            <a:endParaRPr sz="1550">
              <a:solidFill>
                <a:schemeClr val="dk1"/>
              </a:solidFill>
              <a:latin typeface="Open Sans"/>
              <a:ea typeface="Open Sans"/>
              <a:cs typeface="Open Sans"/>
              <a:sym typeface="Open Sans"/>
            </a:endParaRPr>
          </a:p>
          <a:p>
            <a:pPr indent="-327025" lvl="0" marL="457200" rtl="0" algn="l">
              <a:lnSpc>
                <a:spcPct val="115000"/>
              </a:lnSpc>
              <a:spcBef>
                <a:spcPts val="0"/>
              </a:spcBef>
              <a:spcAft>
                <a:spcPts val="0"/>
              </a:spcAft>
              <a:buClr>
                <a:schemeClr val="dk1"/>
              </a:buClr>
              <a:buSzPts val="1550"/>
              <a:buFont typeface="Open Sans"/>
              <a:buChar char="●"/>
            </a:pPr>
            <a:r>
              <a:rPr lang="en-GB" sz="1550">
                <a:solidFill>
                  <a:schemeClr val="dk1"/>
                </a:solidFill>
                <a:latin typeface="Open Sans"/>
                <a:ea typeface="Open Sans"/>
                <a:cs typeface="Open Sans"/>
                <a:sym typeface="Open Sans"/>
              </a:rPr>
              <a:t>Some</a:t>
            </a:r>
            <a:r>
              <a:rPr lang="en-GB" sz="1550">
                <a:solidFill>
                  <a:schemeClr val="dk1"/>
                </a:solidFill>
                <a:latin typeface="Open Sans"/>
                <a:ea typeface="Open Sans"/>
                <a:cs typeface="Open Sans"/>
                <a:sym typeface="Open Sans"/>
              </a:rPr>
              <a:t> algorithms (eg: C5.0) of Decision Tree allow multiple attempts, and each attempt constructs a new decision tree model. From all of them, C5.0 selects the best one.</a:t>
            </a:r>
            <a:endParaRPr sz="1900">
              <a:solidFill>
                <a:schemeClr val="dk1"/>
              </a:solidFill>
              <a:latin typeface="Open Sans"/>
              <a:ea typeface="Open Sans"/>
              <a:cs typeface="Open Sans"/>
              <a:sym typeface="Open Sans"/>
            </a:endParaRPr>
          </a:p>
          <a:p>
            <a:pPr indent="-327025" lvl="0" marL="457200" rtl="0" algn="l">
              <a:lnSpc>
                <a:spcPct val="115000"/>
              </a:lnSpc>
              <a:spcBef>
                <a:spcPts val="0"/>
              </a:spcBef>
              <a:spcAft>
                <a:spcPts val="0"/>
              </a:spcAft>
              <a:buClr>
                <a:schemeClr val="dk1"/>
              </a:buClr>
              <a:buSzPts val="1550"/>
              <a:buFont typeface="Open Sans"/>
              <a:buChar char="●"/>
            </a:pPr>
            <a:r>
              <a:rPr lang="en-GB" sz="1550">
                <a:solidFill>
                  <a:schemeClr val="dk1"/>
                </a:solidFill>
                <a:latin typeface="Open Sans"/>
                <a:ea typeface="Open Sans"/>
                <a:cs typeface="Open Sans"/>
                <a:sym typeface="Open Sans"/>
              </a:rPr>
              <a:t>Strengths: Less sensible to extreme values; Easy to understand.</a:t>
            </a:r>
            <a:endParaRPr sz="1550"/>
          </a:p>
        </p:txBody>
      </p:sp>
      <p:sp>
        <p:nvSpPr>
          <p:cNvPr id="302" name="Google Shape;302;p47"/>
          <p:cNvSpPr txBox="1"/>
          <p:nvPr/>
        </p:nvSpPr>
        <p:spPr>
          <a:xfrm>
            <a:off x="6115925" y="1147225"/>
            <a:ext cx="30126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50">
                <a:solidFill>
                  <a:schemeClr val="dk1"/>
                </a:solidFill>
                <a:latin typeface="Open Sans"/>
                <a:ea typeface="Open Sans"/>
                <a:cs typeface="Open Sans"/>
                <a:sym typeface="Open Sans"/>
              </a:rPr>
              <a:t>Random Forest</a:t>
            </a:r>
            <a:endParaRPr sz="1550">
              <a:solidFill>
                <a:schemeClr val="dk1"/>
              </a:solidFill>
              <a:latin typeface="Open Sans"/>
              <a:ea typeface="Open Sans"/>
              <a:cs typeface="Open Sans"/>
              <a:sym typeface="Open Sans"/>
            </a:endParaRPr>
          </a:p>
          <a:p>
            <a:pPr indent="-327025" lvl="0" marL="457200" rtl="0" algn="l">
              <a:lnSpc>
                <a:spcPct val="115000"/>
              </a:lnSpc>
              <a:spcBef>
                <a:spcPts val="1200"/>
              </a:spcBef>
              <a:spcAft>
                <a:spcPts val="0"/>
              </a:spcAft>
              <a:buClr>
                <a:schemeClr val="dk1"/>
              </a:buClr>
              <a:buSzPts val="1550"/>
              <a:buFont typeface="Open Sans"/>
              <a:buChar char="●"/>
            </a:pPr>
            <a:r>
              <a:rPr lang="en-GB" sz="1550">
                <a:solidFill>
                  <a:schemeClr val="dk1"/>
                </a:solidFill>
                <a:latin typeface="Open Sans"/>
                <a:ea typeface="Open Sans"/>
                <a:cs typeface="Open Sans"/>
                <a:sym typeface="Open Sans"/>
              </a:rPr>
              <a:t>Operates by constructing multitude of decision trees during the training step.</a:t>
            </a:r>
            <a:endParaRPr sz="1550">
              <a:solidFill>
                <a:schemeClr val="dk1"/>
              </a:solidFill>
              <a:latin typeface="Open Sans"/>
              <a:ea typeface="Open Sans"/>
              <a:cs typeface="Open Sans"/>
              <a:sym typeface="Open Sans"/>
            </a:endParaRPr>
          </a:p>
          <a:p>
            <a:pPr indent="-327025" lvl="0" marL="457200" rtl="0" algn="l">
              <a:lnSpc>
                <a:spcPct val="115000"/>
              </a:lnSpc>
              <a:spcBef>
                <a:spcPts val="0"/>
              </a:spcBef>
              <a:spcAft>
                <a:spcPts val="0"/>
              </a:spcAft>
              <a:buClr>
                <a:schemeClr val="dk1"/>
              </a:buClr>
              <a:buSzPts val="1550"/>
              <a:buFont typeface="Open Sans"/>
              <a:buChar char="●"/>
            </a:pPr>
            <a:r>
              <a:rPr lang="en-GB" sz="1550">
                <a:solidFill>
                  <a:schemeClr val="dk1"/>
                </a:solidFill>
                <a:latin typeface="Open Sans"/>
                <a:ea typeface="Open Sans"/>
                <a:cs typeface="Open Sans"/>
                <a:sym typeface="Open Sans"/>
              </a:rPr>
              <a:t>Output of the model is the class that is represented by most trees.</a:t>
            </a:r>
            <a:endParaRPr sz="1550">
              <a:solidFill>
                <a:schemeClr val="dk1"/>
              </a:solidFill>
              <a:latin typeface="Open Sans"/>
              <a:ea typeface="Open Sans"/>
              <a:cs typeface="Open Sans"/>
              <a:sym typeface="Open Sans"/>
            </a:endParaRPr>
          </a:p>
          <a:p>
            <a:pPr indent="-327025" lvl="0" marL="457200" rtl="0" algn="l">
              <a:lnSpc>
                <a:spcPct val="115000"/>
              </a:lnSpc>
              <a:spcBef>
                <a:spcPts val="0"/>
              </a:spcBef>
              <a:spcAft>
                <a:spcPts val="0"/>
              </a:spcAft>
              <a:buClr>
                <a:schemeClr val="dk1"/>
              </a:buClr>
              <a:buSzPts val="1550"/>
              <a:buFont typeface="Open Sans"/>
              <a:buChar char="●"/>
            </a:pPr>
            <a:r>
              <a:rPr lang="en-GB" sz="1550">
                <a:solidFill>
                  <a:schemeClr val="dk1"/>
                </a:solidFill>
                <a:latin typeface="Open Sans"/>
                <a:ea typeface="Open Sans"/>
                <a:cs typeface="Open Sans"/>
                <a:sym typeface="Open Sans"/>
              </a:rPr>
              <a:t>Strengths: Combines multiple decision trees, which improves model performance.</a:t>
            </a:r>
            <a:endParaRPr sz="1550">
              <a:solidFill>
                <a:schemeClr val="dk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Business Model 1</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Support Vector Machine</a:t>
            </a:r>
            <a:endParaRPr/>
          </a:p>
        </p:txBody>
      </p:sp>
      <p:sp>
        <p:nvSpPr>
          <p:cNvPr id="313" name="Google Shape;313;p4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Use 5-folds cross validation</a:t>
            </a:r>
            <a:endParaRPr/>
          </a:p>
          <a:p>
            <a:pPr indent="-342900" lvl="0" marL="457200" rtl="0" algn="l">
              <a:spcBef>
                <a:spcPts val="0"/>
              </a:spcBef>
              <a:spcAft>
                <a:spcPts val="0"/>
              </a:spcAft>
              <a:buSzPts val="1800"/>
              <a:buChar char="●"/>
            </a:pPr>
            <a:r>
              <a:rPr lang="en-GB"/>
              <a:t>Upsampling the unbalanced class with ROSE package</a:t>
            </a:r>
            <a:endParaRPr/>
          </a:p>
          <a:p>
            <a:pPr indent="-342900" lvl="0" marL="457200" rtl="0" algn="l">
              <a:spcBef>
                <a:spcPts val="0"/>
              </a:spcBef>
              <a:spcAft>
                <a:spcPts val="0"/>
              </a:spcAft>
              <a:buSzPts val="1800"/>
              <a:buChar char="●"/>
            </a:pPr>
            <a:r>
              <a:rPr lang="en-GB"/>
              <a:t>Scale the numerical columns</a:t>
            </a:r>
            <a:br>
              <a:rPr lang="en-GB"/>
            </a:b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Support Vector Machine: Tuning the Parameters</a:t>
            </a:r>
            <a:endParaRPr/>
          </a:p>
        </p:txBody>
      </p:sp>
      <p:sp>
        <p:nvSpPr>
          <p:cNvPr id="319" name="Google Shape;319;p5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Three common types of Kernels for SVM are:</a:t>
            </a:r>
            <a:endParaRPr/>
          </a:p>
          <a:p>
            <a:pPr indent="-342900" lvl="0" marL="457200" rtl="0" algn="l">
              <a:spcBef>
                <a:spcPts val="1200"/>
              </a:spcBef>
              <a:spcAft>
                <a:spcPts val="0"/>
              </a:spcAft>
              <a:buSzPts val="1800"/>
              <a:buAutoNum type="arabicPeriod"/>
            </a:pPr>
            <a:r>
              <a:rPr lang="en-GB"/>
              <a:t>Linear Kernel: Represents a linear decision boundary; optimal for linearly separable data.</a:t>
            </a:r>
            <a:endParaRPr/>
          </a:p>
          <a:p>
            <a:pPr indent="-342900" lvl="0" marL="457200" rtl="0" algn="l">
              <a:spcBef>
                <a:spcPts val="0"/>
              </a:spcBef>
              <a:spcAft>
                <a:spcPts val="0"/>
              </a:spcAft>
              <a:buSzPts val="1800"/>
              <a:buAutoNum type="arabicPeriod"/>
            </a:pPr>
            <a:r>
              <a:rPr lang="en-GB"/>
              <a:t>Polynomial Kernel: Introduces polynomial decision boundaries; complexity is determined by polynomial degree.</a:t>
            </a:r>
            <a:endParaRPr/>
          </a:p>
          <a:p>
            <a:pPr indent="-342900" lvl="0" marL="457200" rtl="0" algn="l">
              <a:spcBef>
                <a:spcPts val="0"/>
              </a:spcBef>
              <a:spcAft>
                <a:spcPts val="0"/>
              </a:spcAft>
              <a:buSzPts val="1800"/>
              <a:buAutoNum type="arabicPeriod"/>
            </a:pPr>
            <a:r>
              <a:rPr lang="en-GB"/>
              <a:t>RBF Kernel: Versatile; captures a variety of data shapes using a Gaussian function; complexity controlled by spread parameter.</a:t>
            </a:r>
            <a:endParaRPr/>
          </a:p>
          <a:p>
            <a:pPr indent="0" lvl="0" marL="0" rtl="0" algn="l">
              <a:spcBef>
                <a:spcPts val="1200"/>
              </a:spcBef>
              <a:spcAft>
                <a:spcPts val="1200"/>
              </a:spcAft>
              <a:buNone/>
            </a:pPr>
            <a:r>
              <a:rPr lang="en-GB"/>
              <a:t>For our dataset, we choose RBF Kernel since it tends to generalize well, especially when the hyperparameters are optimized through techniques like cross-validation.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Support Vector Machine: Tuning the Parameters</a:t>
            </a:r>
            <a:endParaRPr/>
          </a:p>
        </p:txBody>
      </p:sp>
      <p:sp>
        <p:nvSpPr>
          <p:cNvPr id="325" name="Google Shape;325;p5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t>Parameters for RBF Kernel:</a:t>
            </a:r>
            <a:endParaRPr/>
          </a:p>
          <a:p>
            <a:pPr indent="-334327" lvl="0" marL="457200" rtl="0" algn="l">
              <a:spcBef>
                <a:spcPts val="1200"/>
              </a:spcBef>
              <a:spcAft>
                <a:spcPts val="0"/>
              </a:spcAft>
              <a:buSzPct val="100000"/>
              <a:buChar char="●"/>
            </a:pPr>
            <a:r>
              <a:rPr lang="en-GB"/>
              <a:t>C (Regularization Parameter):</a:t>
            </a:r>
            <a:endParaRPr/>
          </a:p>
          <a:p>
            <a:pPr indent="-310832" lvl="1" marL="914400" rtl="0" algn="l">
              <a:spcBef>
                <a:spcPts val="0"/>
              </a:spcBef>
              <a:spcAft>
                <a:spcPts val="0"/>
              </a:spcAft>
              <a:buSzPct val="100000"/>
              <a:buChar char="○"/>
            </a:pPr>
            <a:r>
              <a:rPr lang="en-GB"/>
              <a:t>Adjusts the trade-off between maximizing the margin and minimizing classification errors.</a:t>
            </a:r>
            <a:endParaRPr/>
          </a:p>
          <a:p>
            <a:pPr indent="-310832" lvl="1" marL="914400" rtl="0" algn="l">
              <a:spcBef>
                <a:spcPts val="0"/>
              </a:spcBef>
              <a:spcAft>
                <a:spcPts val="0"/>
              </a:spcAft>
              <a:buSzPct val="100000"/>
              <a:buChar char="○"/>
            </a:pPr>
            <a:r>
              <a:rPr lang="en-GB"/>
              <a:t>High values prioritize correct classification but risk overfitting; low values prioritize margin width possibly at the cost of misclassifications.</a:t>
            </a:r>
            <a:endParaRPr/>
          </a:p>
          <a:p>
            <a:pPr indent="-334327" lvl="0" marL="457200" rtl="0" algn="l">
              <a:spcBef>
                <a:spcPts val="0"/>
              </a:spcBef>
              <a:spcAft>
                <a:spcPts val="0"/>
              </a:spcAft>
              <a:buSzPct val="100000"/>
              <a:buChar char="●"/>
            </a:pPr>
            <a:r>
              <a:rPr lang="en-GB"/>
              <a:t>Gamma (γ)(Sometimes referred as Sigma σ):</a:t>
            </a:r>
            <a:endParaRPr/>
          </a:p>
          <a:p>
            <a:pPr indent="-310832" lvl="1" marL="914400" rtl="0" algn="l">
              <a:spcBef>
                <a:spcPts val="0"/>
              </a:spcBef>
              <a:spcAft>
                <a:spcPts val="0"/>
              </a:spcAft>
              <a:buSzPct val="100000"/>
              <a:buChar char="○"/>
            </a:pPr>
            <a:r>
              <a:rPr lang="en-GB"/>
              <a:t>Determines the spread of the RBF kernel.</a:t>
            </a:r>
            <a:endParaRPr/>
          </a:p>
          <a:p>
            <a:pPr indent="-310832" lvl="1" marL="914400" rtl="0" algn="l">
              <a:spcBef>
                <a:spcPts val="0"/>
              </a:spcBef>
              <a:spcAft>
                <a:spcPts val="0"/>
              </a:spcAft>
              <a:buSzPct val="100000"/>
              <a:buChar char="○"/>
            </a:pPr>
            <a:r>
              <a:rPr lang="en-GB"/>
              <a:t>Smaller σ (or higher γ) results in a tighter, more localized decision boundary, which can risk overfitting.</a:t>
            </a:r>
            <a:endParaRPr/>
          </a:p>
          <a:p>
            <a:pPr indent="-310832" lvl="1" marL="914400" rtl="0" algn="l">
              <a:spcBef>
                <a:spcPts val="0"/>
              </a:spcBef>
              <a:spcAft>
                <a:spcPts val="0"/>
              </a:spcAft>
              <a:buSzPct val="100000"/>
              <a:buChar char="○"/>
            </a:pPr>
            <a:r>
              <a:rPr lang="en-GB"/>
              <a:t>Larger σ (or lower γ) produces a broader and more general decision boundary, which can risk underfitting.</a:t>
            </a:r>
            <a:endParaRPr/>
          </a:p>
          <a:p>
            <a:pPr indent="-334327" lvl="0" marL="457200" rtl="0" algn="l">
              <a:spcBef>
                <a:spcPts val="0"/>
              </a:spcBef>
              <a:spcAft>
                <a:spcPts val="0"/>
              </a:spcAft>
              <a:buSzPct val="100000"/>
              <a:buChar char="●"/>
            </a:pPr>
            <a:r>
              <a:rPr lang="en-GB"/>
              <a:t>After trying different parameters with a tuning grid, the best C is 10 and  σ is 0.1 for all folds.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82" name="Google Shape;82;p16"/>
          <p:cNvSpPr txBox="1"/>
          <p:nvPr>
            <p:ph idx="1" type="body"/>
          </p:nvPr>
        </p:nvSpPr>
        <p:spPr>
          <a:xfrm>
            <a:off x="311700" y="1225225"/>
            <a:ext cx="46191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Telemarketing is the use of phones, sms, </a:t>
            </a:r>
            <a:r>
              <a:rPr lang="en-GB"/>
              <a:t>internet</a:t>
            </a:r>
            <a:r>
              <a:rPr lang="en-GB"/>
              <a:t> etc. to sell goods/services.</a:t>
            </a:r>
            <a:endParaRPr/>
          </a:p>
          <a:p>
            <a:pPr indent="-342900" lvl="0" marL="457200" rtl="0" algn="l">
              <a:spcBef>
                <a:spcPts val="0"/>
              </a:spcBef>
              <a:spcAft>
                <a:spcPts val="0"/>
              </a:spcAft>
              <a:buSzPts val="1800"/>
              <a:buChar char="❏"/>
            </a:pPr>
            <a:r>
              <a:rPr lang="en-GB"/>
              <a:t>It is a way to provide more interactive and personal sales service to the customers.</a:t>
            </a:r>
            <a:endParaRPr/>
          </a:p>
          <a:p>
            <a:pPr indent="-342900" lvl="0" marL="457200" rtl="0" algn="l">
              <a:spcBef>
                <a:spcPts val="0"/>
              </a:spcBef>
              <a:spcAft>
                <a:spcPts val="0"/>
              </a:spcAft>
              <a:buSzPts val="1800"/>
              <a:buChar char="❏"/>
            </a:pPr>
            <a:r>
              <a:rPr lang="en-GB"/>
              <a:t>Widespread in various sectors such as banks,healthcare,real estate etc.</a:t>
            </a:r>
            <a:endParaRPr/>
          </a:p>
        </p:txBody>
      </p:sp>
      <p:pic>
        <p:nvPicPr>
          <p:cNvPr id="83" name="Google Shape;83;p16"/>
          <p:cNvPicPr preferRelativeResize="0"/>
          <p:nvPr/>
        </p:nvPicPr>
        <p:blipFill>
          <a:blip r:embed="rId3">
            <a:alphaModFix/>
          </a:blip>
          <a:stretch>
            <a:fillRect/>
          </a:stretch>
        </p:blipFill>
        <p:spPr>
          <a:xfrm>
            <a:off x="5635700" y="1225237"/>
            <a:ext cx="3296325" cy="2076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Support Vector Machine: Results</a:t>
            </a:r>
            <a:endParaRPr/>
          </a:p>
        </p:txBody>
      </p:sp>
      <p:graphicFrame>
        <p:nvGraphicFramePr>
          <p:cNvPr id="331" name="Google Shape;331;p52"/>
          <p:cNvGraphicFramePr/>
          <p:nvPr/>
        </p:nvGraphicFramePr>
        <p:xfrm>
          <a:off x="952500" y="1778075"/>
          <a:ext cx="3000000" cy="3000000"/>
        </p:xfrm>
        <a:graphic>
          <a:graphicData uri="http://schemas.openxmlformats.org/drawingml/2006/table">
            <a:tbl>
              <a:tblPr>
                <a:noFill/>
                <a:tableStyleId>{3913A8CB-455D-4B73-9563-B0E56FE8C150}</a:tableStyleId>
              </a:tblPr>
              <a:tblGrid>
                <a:gridCol w="1809750"/>
                <a:gridCol w="1809750"/>
                <a:gridCol w="1809750"/>
              </a:tblGrid>
              <a:tr h="3810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Business Model 1</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After tuning</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0.5185</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t>0.5332</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solidFill>
                            <a:schemeClr val="dk1"/>
                          </a:solidFill>
                        </a:rPr>
                        <a:t>0.8311</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0.8476</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solidFill>
                            <a:schemeClr val="dk1"/>
                          </a:solidFill>
                        </a:rPr>
                        <a:t>0.8245</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0.8460</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solidFill>
                            <a:schemeClr val="dk1"/>
                          </a:solidFill>
                        </a:rPr>
                        <a:t>0.8815</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0.8588</a:t>
                      </a:r>
                      <a:endParaRPr/>
                    </a:p>
                  </a:txBody>
                  <a:tcPr marT="91425" marB="91425" marR="91425" marL="91425">
                    <a:solidFill>
                      <a:srgbClr val="FFE599"/>
                    </a:solidFill>
                  </a:tcPr>
                </a:tc>
              </a:tr>
              <a:tr h="237775">
                <a:tc>
                  <a:txBody>
                    <a:bodyPr/>
                    <a:lstStyle/>
                    <a:p>
                      <a:pPr indent="0" lvl="0" marL="0" rtl="0" algn="l">
                        <a:spcBef>
                          <a:spcPts val="0"/>
                        </a:spcBef>
                        <a:spcAft>
                          <a:spcPts val="0"/>
                        </a:spcAft>
                        <a:buNone/>
                      </a:pPr>
                      <a:r>
                        <a:rPr i="1" lang="en-GB">
                          <a:solidFill>
                            <a:schemeClr val="lt1"/>
                          </a:solidFill>
                        </a:rPr>
                        <a:t>Average</a:t>
                      </a:r>
                      <a:r>
                        <a:rPr i="1" lang="en-GB">
                          <a:solidFill>
                            <a:schemeClr val="lt1"/>
                          </a:solidFill>
                        </a:rPr>
                        <a:t> AUC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solidFill>
                            <a:schemeClr val="dk1"/>
                          </a:solidFill>
                        </a:rPr>
                        <a:t>0.8530</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0.8524</a:t>
                      </a:r>
                      <a:endParaRPr/>
                    </a:p>
                  </a:txBody>
                  <a:tcPr marT="91425" marB="91425" marR="91425" marL="91425">
                    <a:solidFill>
                      <a:srgbClr val="FFE599"/>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Support Vector Machine: Conclusion</a:t>
            </a:r>
            <a:endParaRPr/>
          </a:p>
        </p:txBody>
      </p:sp>
      <p:sp>
        <p:nvSpPr>
          <p:cNvPr id="337" name="Google Shape;337;p5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Discretization on </a:t>
            </a:r>
            <a:r>
              <a:rPr i="1" lang="en-GB"/>
              <a:t>‘previous’ </a:t>
            </a:r>
            <a:r>
              <a:rPr lang="en-GB"/>
              <a:t>and </a:t>
            </a:r>
            <a:r>
              <a:rPr i="1" lang="en-GB"/>
              <a:t>‘pdays’ </a:t>
            </a:r>
            <a:r>
              <a:rPr lang="en-GB"/>
              <a:t>does not have a significant effect on the model’s performance. </a:t>
            </a:r>
            <a:endParaRPr/>
          </a:p>
          <a:p>
            <a:pPr indent="-342900" lvl="0" marL="457200" rtl="0" algn="l">
              <a:spcBef>
                <a:spcPts val="0"/>
              </a:spcBef>
              <a:spcAft>
                <a:spcPts val="0"/>
              </a:spcAft>
              <a:buSzPts val="1800"/>
              <a:buChar char="●"/>
            </a:pPr>
            <a:r>
              <a:rPr lang="en-GB"/>
              <a:t>An MCC of 0.45 suggests that model's binary classification performance is moderately good.</a:t>
            </a:r>
            <a:endParaRPr/>
          </a:p>
          <a:p>
            <a:pPr indent="-342900" lvl="0" marL="457200" rtl="0" algn="l">
              <a:spcBef>
                <a:spcPts val="0"/>
              </a:spcBef>
              <a:spcAft>
                <a:spcPts val="0"/>
              </a:spcAft>
              <a:buSzPts val="1800"/>
              <a:buChar char="●"/>
            </a:pPr>
            <a:r>
              <a:rPr lang="en-GB"/>
              <a:t>Tuning the parameter increases the mcc by 4% and specificity by 10%.</a:t>
            </a:r>
            <a:endParaRPr/>
          </a:p>
          <a:p>
            <a:pPr indent="-342900" lvl="0" marL="457200" rtl="0" algn="l">
              <a:spcBef>
                <a:spcPts val="0"/>
              </a:spcBef>
              <a:spcAft>
                <a:spcPts val="0"/>
              </a:spcAft>
              <a:buSzPts val="1800"/>
              <a:buChar char="●"/>
            </a:pPr>
            <a:r>
              <a:rPr lang="en-GB"/>
              <a:t>High sensitivity = accurately identifies most clients who will subscribe.</a:t>
            </a:r>
            <a:endParaRPr/>
          </a:p>
          <a:p>
            <a:pPr indent="-317500" lvl="1" marL="914400" rtl="0" algn="l">
              <a:spcBef>
                <a:spcPts val="0"/>
              </a:spcBef>
              <a:spcAft>
                <a:spcPts val="0"/>
              </a:spcAft>
              <a:buSzPts val="1400"/>
              <a:buChar char="○"/>
            </a:pPr>
            <a:r>
              <a:rPr lang="en-GB"/>
              <a:t>Ensures most interested clients are targeted.</a:t>
            </a:r>
            <a:endParaRPr/>
          </a:p>
          <a:p>
            <a:pPr indent="-317500" lvl="1" marL="914400" rtl="0" algn="l">
              <a:spcBef>
                <a:spcPts val="0"/>
              </a:spcBef>
              <a:spcAft>
                <a:spcPts val="0"/>
              </a:spcAft>
              <a:buSzPts val="1400"/>
              <a:buChar char="○"/>
            </a:pPr>
            <a:r>
              <a:rPr lang="en-GB"/>
              <a:t>Reduces missed opportunities for securing subscriptions.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Support Vector Machine: Conclusion</a:t>
            </a:r>
            <a:endParaRPr/>
          </a:p>
        </p:txBody>
      </p:sp>
      <p:sp>
        <p:nvSpPr>
          <p:cNvPr id="343" name="Google Shape;343;p5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Low specificity = often predicts clients will subscribe when they actually won't</a:t>
            </a:r>
            <a:endParaRPr/>
          </a:p>
          <a:p>
            <a:pPr indent="-317500" lvl="1" marL="914400" rtl="0" algn="l">
              <a:spcBef>
                <a:spcPts val="0"/>
              </a:spcBef>
              <a:spcAft>
                <a:spcPts val="0"/>
              </a:spcAft>
              <a:buSzPts val="1400"/>
              <a:buChar char="○"/>
            </a:pPr>
            <a:r>
              <a:rPr lang="en-GB"/>
              <a:t>Leads to targeting uninterested clients.</a:t>
            </a:r>
            <a:endParaRPr/>
          </a:p>
          <a:p>
            <a:pPr indent="-317500" lvl="1" marL="914400" rtl="0" algn="l">
              <a:spcBef>
                <a:spcPts val="0"/>
              </a:spcBef>
              <a:spcAft>
                <a:spcPts val="0"/>
              </a:spcAft>
              <a:buSzPts val="1400"/>
              <a:buChar char="○"/>
            </a:pPr>
            <a:r>
              <a:rPr lang="en-GB"/>
              <a:t>Results in wasted marketing resources.</a:t>
            </a:r>
            <a:endParaRPr/>
          </a:p>
          <a:p>
            <a:pPr indent="-317500" lvl="1" marL="914400" rtl="0" algn="l">
              <a:spcBef>
                <a:spcPts val="0"/>
              </a:spcBef>
              <a:spcAft>
                <a:spcPts val="0"/>
              </a:spcAft>
              <a:buSzPts val="1400"/>
              <a:buChar char="○"/>
            </a:pPr>
            <a:r>
              <a:rPr lang="en-GB"/>
              <a:t>Potential client dissatisfaction from repeated undesired outreach.</a:t>
            </a:r>
            <a:endParaRPr/>
          </a:p>
          <a:p>
            <a:pPr indent="-342900" lvl="0" marL="457200" rtl="0" algn="l">
              <a:spcBef>
                <a:spcPts val="0"/>
              </a:spcBef>
              <a:spcAft>
                <a:spcPts val="0"/>
              </a:spcAft>
              <a:buSzPts val="1800"/>
              <a:buChar char="●"/>
            </a:pPr>
            <a:r>
              <a:rPr lang="en-GB"/>
              <a:t>Not high auc</a:t>
            </a:r>
            <a:endParaRPr/>
          </a:p>
          <a:p>
            <a:pPr indent="-342900" lvl="0" marL="457200" rtl="0" algn="l">
              <a:spcBef>
                <a:spcPts val="0"/>
              </a:spcBef>
              <a:spcAft>
                <a:spcPts val="0"/>
              </a:spcAft>
              <a:buSzPts val="1800"/>
              <a:buChar char="●"/>
            </a:pPr>
            <a:r>
              <a:rPr lang="en-GB"/>
              <a:t>SVM is computationally intensive, especially for large datasets like ours. Taking into account its moderate performance, SVM might not be the most optimal choice for solving the two business problems.</a:t>
            </a:r>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Logistic Regression: Introduction</a:t>
            </a:r>
            <a:endParaRPr/>
          </a:p>
        </p:txBody>
      </p:sp>
      <p:sp>
        <p:nvSpPr>
          <p:cNvPr id="349" name="Google Shape;349;p55"/>
          <p:cNvSpPr txBox="1"/>
          <p:nvPr>
            <p:ph idx="1" type="body"/>
          </p:nvPr>
        </p:nvSpPr>
        <p:spPr>
          <a:xfrm>
            <a:off x="311700" y="1225225"/>
            <a:ext cx="8520600" cy="371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73239"/>
              </a:buClr>
              <a:buSzPts val="1800"/>
              <a:buChar char="●"/>
            </a:pPr>
            <a:r>
              <a:rPr lang="en-GB">
                <a:solidFill>
                  <a:srgbClr val="273239"/>
                </a:solidFill>
                <a:highlight>
                  <a:srgbClr val="FFFFFF"/>
                </a:highlight>
              </a:rPr>
              <a:t>supervised machine learning algorithm mainly used for classification tasks </a:t>
            </a:r>
            <a:endParaRPr>
              <a:solidFill>
                <a:srgbClr val="273239"/>
              </a:solidFill>
              <a:highlight>
                <a:srgbClr val="FFFFFF"/>
              </a:highlight>
            </a:endParaRPr>
          </a:p>
          <a:p>
            <a:pPr indent="-342900" lvl="0" marL="457200" rtl="0" algn="l">
              <a:spcBef>
                <a:spcPts val="0"/>
              </a:spcBef>
              <a:spcAft>
                <a:spcPts val="0"/>
              </a:spcAft>
              <a:buClr>
                <a:srgbClr val="273239"/>
              </a:buClr>
              <a:buSzPts val="1800"/>
              <a:buChar char="●"/>
            </a:pPr>
            <a:r>
              <a:rPr lang="en-GB">
                <a:solidFill>
                  <a:srgbClr val="273239"/>
                </a:solidFill>
                <a:highlight>
                  <a:srgbClr val="FFFFFF"/>
                </a:highlight>
              </a:rPr>
              <a:t>predicts the output of a categorical dependent variable =&gt; </a:t>
            </a:r>
            <a:r>
              <a:rPr lang="en-GB">
                <a:solidFill>
                  <a:srgbClr val="273239"/>
                </a:solidFill>
                <a:highlight>
                  <a:srgbClr val="FFFFFF"/>
                </a:highlight>
              </a:rPr>
              <a:t>the outcome must be a categorical or discrete value</a:t>
            </a:r>
            <a:endParaRPr>
              <a:solidFill>
                <a:srgbClr val="273239"/>
              </a:solidFill>
              <a:highlight>
                <a:srgbClr val="FFFFFF"/>
              </a:highlight>
            </a:endParaRPr>
          </a:p>
          <a:p>
            <a:pPr indent="-342900" lvl="0" marL="457200" rtl="0" algn="l">
              <a:spcBef>
                <a:spcPts val="0"/>
              </a:spcBef>
              <a:spcAft>
                <a:spcPts val="0"/>
              </a:spcAft>
              <a:buClr>
                <a:srgbClr val="273239"/>
              </a:buClr>
              <a:buSzPts val="1800"/>
              <a:buChar char="●"/>
            </a:pPr>
            <a:r>
              <a:rPr lang="en-GB">
                <a:solidFill>
                  <a:srgbClr val="273239"/>
                </a:solidFill>
                <a:highlight>
                  <a:srgbClr val="FFFFFF"/>
                </a:highlight>
              </a:rPr>
              <a:t>has the ability to provide probabilities values which lie between 0 and 1 and classify new data using continuous and discrete datasets</a:t>
            </a:r>
            <a:endParaRPr>
              <a:solidFill>
                <a:srgbClr val="273239"/>
              </a:solidFill>
              <a:highlight>
                <a:srgbClr val="FFFFFF"/>
              </a:highlight>
            </a:endParaRPr>
          </a:p>
          <a:p>
            <a:pPr indent="-342900" lvl="0" marL="457200" rtl="0" algn="l">
              <a:spcBef>
                <a:spcPts val="0"/>
              </a:spcBef>
              <a:spcAft>
                <a:spcPts val="0"/>
              </a:spcAft>
              <a:buClr>
                <a:srgbClr val="273239"/>
              </a:buClr>
              <a:buSzPts val="1800"/>
              <a:buChar char="●"/>
            </a:pPr>
            <a:r>
              <a:rPr lang="en-GB">
                <a:solidFill>
                  <a:srgbClr val="273239"/>
                </a:solidFill>
                <a:highlight>
                  <a:srgbClr val="FFFFFF"/>
                </a:highlight>
              </a:rPr>
              <a:t>can be classified into three types: Binomial, Multinomial, Ordinal</a:t>
            </a:r>
            <a:endParaRPr>
              <a:solidFill>
                <a:srgbClr val="273239"/>
              </a:solidFill>
              <a:highlight>
                <a:srgbClr val="FFFFFF"/>
              </a:highlight>
            </a:endParaRPr>
          </a:p>
          <a:p>
            <a:pPr indent="-342900" lvl="0" marL="457200" rtl="0" algn="l">
              <a:spcBef>
                <a:spcPts val="0"/>
              </a:spcBef>
              <a:spcAft>
                <a:spcPts val="0"/>
              </a:spcAft>
              <a:buClr>
                <a:srgbClr val="273239"/>
              </a:buClr>
              <a:buSzPts val="1800"/>
              <a:buChar char="●"/>
            </a:pPr>
            <a:r>
              <a:rPr lang="en-GB">
                <a:solidFill>
                  <a:srgbClr val="273239"/>
                </a:solidFill>
                <a:highlight>
                  <a:srgbClr val="FFFFFF"/>
                </a:highlight>
              </a:rPr>
              <a:t>Strengths: (1) easier to implement, interpret, and very efficient to train, (2) less inclined to over-fitting</a:t>
            </a:r>
            <a:endParaRPr>
              <a:solidFill>
                <a:srgbClr val="273239"/>
              </a:solidFill>
              <a:highlight>
                <a:srgbClr val="FFFFFF"/>
              </a:highlight>
            </a:endParaRPr>
          </a:p>
          <a:p>
            <a:pPr indent="-342900" lvl="0" marL="457200" rtl="0" algn="l">
              <a:spcBef>
                <a:spcPts val="0"/>
              </a:spcBef>
              <a:spcAft>
                <a:spcPts val="0"/>
              </a:spcAft>
              <a:buClr>
                <a:srgbClr val="273239"/>
              </a:buClr>
              <a:buSzPts val="1800"/>
              <a:buChar char="●"/>
            </a:pPr>
            <a:r>
              <a:rPr lang="en-GB">
                <a:solidFill>
                  <a:srgbClr val="273239"/>
                </a:solidFill>
                <a:highlight>
                  <a:srgbClr val="FFFFFF"/>
                </a:highlight>
              </a:rPr>
              <a:t>Limitations: assumption of linearity between the dependent variable and the independent variables.</a:t>
            </a:r>
            <a:endParaRPr>
              <a:solidFill>
                <a:srgbClr val="273239"/>
              </a:solidFill>
              <a:highlight>
                <a:srgbClr val="FFFFFF"/>
              </a:highlight>
            </a:endParaRPr>
          </a:p>
          <a:p>
            <a:pPr indent="0" lvl="0" marL="0" rtl="0" algn="l">
              <a:spcBef>
                <a:spcPts val="1200"/>
              </a:spcBef>
              <a:spcAft>
                <a:spcPts val="1200"/>
              </a:spcAft>
              <a:buNone/>
            </a:pPr>
            <a:r>
              <a:t/>
            </a:r>
            <a:endParaRPr>
              <a:solidFill>
                <a:srgbClr val="273239"/>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Logistic Regression</a:t>
            </a:r>
            <a:endParaRPr/>
          </a:p>
        </p:txBody>
      </p:sp>
      <p:sp>
        <p:nvSpPr>
          <p:cNvPr id="355" name="Google Shape;355;p56"/>
          <p:cNvSpPr txBox="1"/>
          <p:nvPr>
            <p:ph idx="1" type="body"/>
          </p:nvPr>
        </p:nvSpPr>
        <p:spPr>
          <a:xfrm>
            <a:off x="212150" y="1047050"/>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Results of the baseline model and model 2 using logistic regression</a:t>
            </a:r>
            <a:endParaRPr/>
          </a:p>
          <a:p>
            <a:pPr indent="0" lvl="0" marL="457200" rtl="0" algn="l">
              <a:spcBef>
                <a:spcPts val="1200"/>
              </a:spcBef>
              <a:spcAft>
                <a:spcPts val="1200"/>
              </a:spcAft>
              <a:buNone/>
            </a:pPr>
            <a:r>
              <a:t/>
            </a:r>
            <a:endParaRPr/>
          </a:p>
        </p:txBody>
      </p:sp>
      <p:graphicFrame>
        <p:nvGraphicFramePr>
          <p:cNvPr id="356" name="Google Shape;356;p56"/>
          <p:cNvGraphicFramePr/>
          <p:nvPr/>
        </p:nvGraphicFramePr>
        <p:xfrm>
          <a:off x="852950" y="1582050"/>
          <a:ext cx="3000000" cy="3000000"/>
        </p:xfrm>
        <a:graphic>
          <a:graphicData uri="http://schemas.openxmlformats.org/drawingml/2006/table">
            <a:tbl>
              <a:tblPr>
                <a:noFill/>
                <a:tableStyleId>{3913A8CB-455D-4B73-9563-B0E56FE8C150}</a:tableStyleId>
              </a:tblPr>
              <a:tblGrid>
                <a:gridCol w="1809750"/>
                <a:gridCol w="1809750"/>
                <a:gridCol w="1809750"/>
              </a:tblGrid>
              <a:tr h="3810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None/>
                      </a:pPr>
                      <a:r>
                        <a:rPr b="1" lang="en-GB">
                          <a:solidFill>
                            <a:schemeClr val="lt1"/>
                          </a:solidFill>
                        </a:rPr>
                        <a:t>Model </a:t>
                      </a:r>
                      <a:endParaRPr b="1">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Model (After improvement)</a:t>
                      </a:r>
                      <a:endParaRPr b="1">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66666"/>
                    </a:solidFill>
                  </a:tcPr>
                </a:tc>
              </a:tr>
              <a:tr h="38100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0.4402</a:t>
                      </a:r>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en-GB"/>
                        <a:t>0.4789</a:t>
                      </a:r>
                      <a:endParaRPr/>
                    </a:p>
                  </a:txBody>
                  <a:tcPr marT="91425" marB="91425" marR="91425" marL="91425">
                    <a:lnT cap="flat" cmpd="sng" w="9525">
                      <a:solidFill>
                        <a:srgbClr val="9E9E9E"/>
                      </a:solidFill>
                      <a:prstDash val="solid"/>
                      <a:round/>
                      <a:headEnd len="sm" w="sm" type="none"/>
                      <a:tailEnd len="sm" w="sm" type="none"/>
                    </a:lnT>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0.7496</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0.8859</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0.9272</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0.5786</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0.7261</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0.9266</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a:t>
                      </a:r>
                      <a:r>
                        <a:rPr i="1" lang="en-GB">
                          <a:solidFill>
                            <a:schemeClr val="lt1"/>
                          </a:solidFill>
                        </a:rPr>
                        <a:t>AUC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0.9015</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0.9015</a:t>
                      </a:r>
                      <a:endParaRPr/>
                    </a:p>
                  </a:txBody>
                  <a:tcPr marT="91425" marB="91425" marR="91425" marL="91425">
                    <a:solidFill>
                      <a:schemeClr val="lt1"/>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Logistic Regression: Cut off point</a:t>
            </a:r>
            <a:endParaRPr/>
          </a:p>
        </p:txBody>
      </p:sp>
      <p:sp>
        <p:nvSpPr>
          <p:cNvPr id="362" name="Google Shape;362;p57"/>
          <p:cNvSpPr txBox="1"/>
          <p:nvPr>
            <p:ph idx="1" type="body"/>
          </p:nvPr>
        </p:nvSpPr>
        <p:spPr>
          <a:xfrm>
            <a:off x="311700" y="1059300"/>
            <a:ext cx="8520600" cy="203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Although our models give relatively good accuracy results =&gt; is the cutoff point </a:t>
            </a:r>
            <a:r>
              <a:rPr lang="en-GB"/>
              <a:t>(c)</a:t>
            </a:r>
            <a:r>
              <a:rPr lang="en-GB"/>
              <a:t> of 0.5 in the models used optimal?</a:t>
            </a:r>
            <a:endParaRPr/>
          </a:p>
          <a:p>
            <a:pPr indent="-342900" lvl="1" marL="914400" rtl="0" algn="l">
              <a:spcBef>
                <a:spcPts val="0"/>
              </a:spcBef>
              <a:spcAft>
                <a:spcPts val="0"/>
              </a:spcAft>
              <a:buSzPts val="1800"/>
              <a:buChar char="○"/>
            </a:pPr>
            <a:r>
              <a:rPr lang="en-GB" sz="1800"/>
              <a:t>Looking at the AUC =&gt; high AUC </a:t>
            </a:r>
            <a:endParaRPr sz="1800"/>
          </a:p>
          <a:p>
            <a:pPr indent="-342900" lvl="1" marL="914400" rtl="0" algn="l">
              <a:spcBef>
                <a:spcPts val="0"/>
              </a:spcBef>
              <a:spcAft>
                <a:spcPts val="0"/>
              </a:spcAft>
              <a:buSzPts val="1800"/>
              <a:buChar char="○"/>
            </a:pPr>
            <a:r>
              <a:rPr lang="en-GB" sz="1800"/>
              <a:t>Has a high sensitivity and specificity</a:t>
            </a:r>
            <a:endParaRPr sz="1800"/>
          </a:p>
          <a:p>
            <a:pPr indent="-342900" lvl="1" marL="914400" rtl="0" algn="l">
              <a:spcBef>
                <a:spcPts val="0"/>
              </a:spcBef>
              <a:spcAft>
                <a:spcPts val="0"/>
              </a:spcAft>
              <a:buSzPts val="1800"/>
              <a:buChar char="○"/>
            </a:pPr>
            <a:r>
              <a:rPr lang="en-GB" sz="1800"/>
              <a:t>balanced trade-off between sensitivity and specificity</a:t>
            </a:r>
            <a:endParaRPr sz="1800"/>
          </a:p>
          <a:p>
            <a:pPr indent="-342900" lvl="0" marL="457200" rtl="0" algn="l">
              <a:spcBef>
                <a:spcPts val="0"/>
              </a:spcBef>
              <a:spcAft>
                <a:spcPts val="0"/>
              </a:spcAft>
              <a:buSzPts val="1800"/>
              <a:buChar char="●"/>
            </a:pPr>
            <a:r>
              <a:rPr lang="en-GB"/>
              <a:t>After exploring a few cut off points, c=</a:t>
            </a:r>
            <a:r>
              <a:rPr lang="en-GB"/>
              <a:t> 0.5 </a:t>
            </a:r>
            <a:r>
              <a:rPr lang="en-GB"/>
              <a:t>seems like a reasonable choice </a:t>
            </a:r>
            <a:endParaRPr/>
          </a:p>
        </p:txBody>
      </p:sp>
      <p:pic>
        <p:nvPicPr>
          <p:cNvPr id="363" name="Google Shape;363;p57"/>
          <p:cNvPicPr preferRelativeResize="0"/>
          <p:nvPr/>
        </p:nvPicPr>
        <p:blipFill>
          <a:blip r:embed="rId3">
            <a:alphaModFix/>
          </a:blip>
          <a:stretch>
            <a:fillRect/>
          </a:stretch>
        </p:blipFill>
        <p:spPr>
          <a:xfrm>
            <a:off x="643075" y="3098100"/>
            <a:ext cx="4158912" cy="1740600"/>
          </a:xfrm>
          <a:prstGeom prst="rect">
            <a:avLst/>
          </a:prstGeom>
          <a:noFill/>
          <a:ln>
            <a:noFill/>
          </a:ln>
        </p:spPr>
      </p:pic>
      <p:pic>
        <p:nvPicPr>
          <p:cNvPr id="364" name="Google Shape;364;p57"/>
          <p:cNvPicPr preferRelativeResize="0"/>
          <p:nvPr/>
        </p:nvPicPr>
        <p:blipFill>
          <a:blip r:embed="rId4">
            <a:alphaModFix/>
          </a:blip>
          <a:stretch>
            <a:fillRect/>
          </a:stretch>
        </p:blipFill>
        <p:spPr>
          <a:xfrm>
            <a:off x="4801987" y="3402775"/>
            <a:ext cx="4037213" cy="76455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p58"/>
          <p:cNvSpPr txBox="1"/>
          <p:nvPr>
            <p:ph type="title"/>
          </p:nvPr>
        </p:nvSpPr>
        <p:spPr>
          <a:xfrm>
            <a:off x="311700" y="2732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Naive Bayes Classifier</a:t>
            </a:r>
            <a:endParaRPr/>
          </a:p>
        </p:txBody>
      </p:sp>
      <p:sp>
        <p:nvSpPr>
          <p:cNvPr id="370" name="Google Shape;370;p58"/>
          <p:cNvSpPr txBox="1"/>
          <p:nvPr>
            <p:ph idx="1" type="body"/>
          </p:nvPr>
        </p:nvSpPr>
        <p:spPr>
          <a:xfrm>
            <a:off x="201875" y="1104525"/>
            <a:ext cx="8630400" cy="3896100"/>
          </a:xfrm>
          <a:prstGeom prst="rect">
            <a:avLst/>
          </a:prstGeom>
        </p:spPr>
        <p:txBody>
          <a:bodyPr anchorCtr="0" anchor="t" bIns="91425" lIns="91425" spcFirstLastPara="1" rIns="91425" wrap="square" tIns="91425">
            <a:normAutofit fontScale="85000" lnSpcReduction="20000"/>
          </a:bodyPr>
          <a:lstStyle/>
          <a:p>
            <a:pPr indent="-314960" lvl="0" marL="457200" rtl="0" algn="just">
              <a:spcBef>
                <a:spcPts val="0"/>
              </a:spcBef>
              <a:spcAft>
                <a:spcPts val="0"/>
              </a:spcAft>
              <a:buSzPct val="100000"/>
              <a:buChar char="●"/>
            </a:pPr>
            <a:r>
              <a:rPr lang="en-GB" sz="1600"/>
              <a:t>A</a:t>
            </a:r>
            <a:r>
              <a:rPr lang="en-GB" sz="1600"/>
              <a:t>pplication of Bayes’ theorem to classification problems.</a:t>
            </a:r>
            <a:endParaRPr sz="1600"/>
          </a:p>
          <a:p>
            <a:pPr indent="0" lvl="0" marL="457200" rtl="0" algn="just">
              <a:spcBef>
                <a:spcPts val="1200"/>
              </a:spcBef>
              <a:spcAft>
                <a:spcPts val="0"/>
              </a:spcAft>
              <a:buNone/>
            </a:pPr>
            <a:r>
              <a:t/>
            </a:r>
            <a:endParaRPr sz="1600"/>
          </a:p>
          <a:p>
            <a:pPr indent="-314960" lvl="0" marL="457200" rtl="0" algn="just">
              <a:spcBef>
                <a:spcPts val="1200"/>
              </a:spcBef>
              <a:spcAft>
                <a:spcPts val="0"/>
              </a:spcAft>
              <a:buSzPct val="100000"/>
              <a:buChar char="●"/>
            </a:pPr>
            <a:r>
              <a:rPr lang="en-GB" sz="1600"/>
              <a:t>‘ Naive’ </a:t>
            </a:r>
            <a:r>
              <a:rPr lang="en-GB" sz="1600"/>
              <a:t>assumption</a:t>
            </a:r>
            <a:r>
              <a:rPr lang="en-GB" sz="1600"/>
              <a:t> that all of the features in the dataset are equally important and independent</a:t>
            </a:r>
            <a:endParaRPr sz="1600"/>
          </a:p>
          <a:p>
            <a:pPr indent="0" lvl="0" marL="457200" rtl="0" algn="just">
              <a:spcBef>
                <a:spcPts val="1200"/>
              </a:spcBef>
              <a:spcAft>
                <a:spcPts val="0"/>
              </a:spcAft>
              <a:buNone/>
            </a:pPr>
            <a:r>
              <a:t/>
            </a:r>
            <a:endParaRPr sz="1600"/>
          </a:p>
          <a:p>
            <a:pPr indent="-314960" lvl="0" marL="457200" rtl="0" algn="just">
              <a:spcBef>
                <a:spcPts val="1200"/>
              </a:spcBef>
              <a:spcAft>
                <a:spcPts val="0"/>
              </a:spcAft>
              <a:buSzPct val="100000"/>
              <a:buChar char="●"/>
            </a:pPr>
            <a:r>
              <a:rPr lang="en-GB" sz="1600"/>
              <a:t>Naive Bayes uses frequency tables for learning the data</a:t>
            </a:r>
            <a:endParaRPr sz="1600"/>
          </a:p>
          <a:p>
            <a:pPr indent="0" lvl="0" marL="457200" rtl="0" algn="just">
              <a:spcBef>
                <a:spcPts val="1200"/>
              </a:spcBef>
              <a:spcAft>
                <a:spcPts val="0"/>
              </a:spcAft>
              <a:buNone/>
            </a:pPr>
            <a:r>
              <a:rPr lang="en-GB" sz="1600"/>
              <a:t>→ classification works best if each feature is categorical.</a:t>
            </a:r>
            <a:endParaRPr sz="1600"/>
          </a:p>
          <a:p>
            <a:pPr indent="457200" lvl="0" marL="0" rtl="0" algn="just">
              <a:spcBef>
                <a:spcPts val="1200"/>
              </a:spcBef>
              <a:spcAft>
                <a:spcPts val="0"/>
              </a:spcAft>
              <a:buNone/>
            </a:pPr>
            <a:r>
              <a:rPr lang="en-GB" sz="1600"/>
              <a:t>→ performed discretisation for all numeric variables</a:t>
            </a:r>
            <a:endParaRPr sz="1600"/>
          </a:p>
          <a:p>
            <a:pPr indent="457200" lvl="0" marL="0" rtl="0" algn="just">
              <a:spcBef>
                <a:spcPts val="1200"/>
              </a:spcBef>
              <a:spcAft>
                <a:spcPts val="0"/>
              </a:spcAft>
              <a:buClr>
                <a:schemeClr val="dk1"/>
              </a:buClr>
              <a:buSzPct val="104761"/>
              <a:buFont typeface="Arial"/>
              <a:buNone/>
            </a:pPr>
            <a:r>
              <a:t/>
            </a:r>
            <a:endParaRPr sz="1050"/>
          </a:p>
          <a:p>
            <a:pPr indent="-314960" lvl="0" marL="457200" rtl="0" algn="just">
              <a:spcBef>
                <a:spcPts val="1200"/>
              </a:spcBef>
              <a:spcAft>
                <a:spcPts val="0"/>
              </a:spcAft>
              <a:buSzPct val="100000"/>
              <a:buChar char="●"/>
            </a:pPr>
            <a:r>
              <a:rPr b="1" lang="en-GB" sz="1600"/>
              <a:t>Works well for problems in which information from numerous attributes should be considered simultaneously to estimate the overall probability of an outcome. </a:t>
            </a:r>
            <a:endParaRPr b="1" sz="1600"/>
          </a:p>
          <a:p>
            <a:pPr indent="0" lvl="0" marL="457200" rtl="0" algn="just">
              <a:spcBef>
                <a:spcPts val="1200"/>
              </a:spcBef>
              <a:spcAft>
                <a:spcPts val="1200"/>
              </a:spcAft>
              <a:buNone/>
            </a:pPr>
            <a:r>
              <a:rPr lang="en-GB" sz="1600"/>
              <a:t>→</a:t>
            </a:r>
            <a:r>
              <a:rPr b="1" lang="en-GB" sz="1600"/>
              <a:t> While many ML algorithms ignore features that have weak effects, this utilizes all available evidence to subtly change the predictions</a:t>
            </a:r>
            <a:endParaRPr b="1"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Naive Bayes Classifier: improving its performance</a:t>
            </a:r>
            <a:endParaRPr/>
          </a:p>
        </p:txBody>
      </p:sp>
      <p:sp>
        <p:nvSpPr>
          <p:cNvPr id="376" name="Google Shape;376;p59"/>
          <p:cNvSpPr txBox="1"/>
          <p:nvPr>
            <p:ph idx="1" type="body"/>
          </p:nvPr>
        </p:nvSpPr>
        <p:spPr>
          <a:xfrm>
            <a:off x="206050" y="1963650"/>
            <a:ext cx="3905700" cy="2008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600"/>
              <a:t>If a given feature &amp; class value do not occur together in the training data, posterior probability of class value will be reflected as zero. This may not be accurate!</a:t>
            </a:r>
            <a:endParaRPr sz="1600"/>
          </a:p>
          <a:p>
            <a:pPr indent="0" lvl="0" marL="457200" rtl="0" algn="l">
              <a:spcBef>
                <a:spcPts val="1200"/>
              </a:spcBef>
              <a:spcAft>
                <a:spcPts val="1200"/>
              </a:spcAft>
              <a:buNone/>
            </a:pPr>
            <a:r>
              <a:t/>
            </a:r>
            <a:endParaRPr sz="1600"/>
          </a:p>
        </p:txBody>
      </p:sp>
      <p:sp>
        <p:nvSpPr>
          <p:cNvPr id="377" name="Google Shape;377;p59"/>
          <p:cNvSpPr txBox="1"/>
          <p:nvPr>
            <p:ph idx="1" type="body"/>
          </p:nvPr>
        </p:nvSpPr>
        <p:spPr>
          <a:xfrm>
            <a:off x="4965425" y="1936025"/>
            <a:ext cx="3995100" cy="2919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600"/>
              <a:t>Laplace smoothing by tuning Laplace estimator ensures value that each feature has a nonzero probability of occurring with each class</a:t>
            </a:r>
            <a:endParaRPr sz="1600"/>
          </a:p>
          <a:p>
            <a:pPr indent="0" lvl="0" marL="0" rtl="0" algn="just">
              <a:spcBef>
                <a:spcPts val="1200"/>
              </a:spcBef>
              <a:spcAft>
                <a:spcPts val="1200"/>
              </a:spcAft>
              <a:buNone/>
            </a:pPr>
            <a:r>
              <a:rPr lang="en-GB" sz="1600"/>
              <a:t>→ tune based on laplace estimator value of 1:5, choose the value that gives highest MCC</a:t>
            </a:r>
            <a:endParaRPr sz="1600"/>
          </a:p>
        </p:txBody>
      </p:sp>
      <p:sp>
        <p:nvSpPr>
          <p:cNvPr id="378" name="Google Shape;378;p59"/>
          <p:cNvSpPr/>
          <p:nvPr/>
        </p:nvSpPr>
        <p:spPr>
          <a:xfrm>
            <a:off x="4197125" y="2000075"/>
            <a:ext cx="644400" cy="678600"/>
          </a:xfrm>
          <a:prstGeom prst="rightArrow">
            <a:avLst>
              <a:gd fmla="val 50000" name="adj1"/>
              <a:gd fmla="val 50000" name="adj2"/>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Naive Bayes Classifier: improving its performance</a:t>
            </a:r>
            <a:endParaRPr/>
          </a:p>
        </p:txBody>
      </p:sp>
      <p:sp>
        <p:nvSpPr>
          <p:cNvPr id="384" name="Google Shape;384;p60"/>
          <p:cNvSpPr txBox="1"/>
          <p:nvPr>
            <p:ph idx="1" type="body"/>
          </p:nvPr>
        </p:nvSpPr>
        <p:spPr>
          <a:xfrm>
            <a:off x="154875" y="1212400"/>
            <a:ext cx="35982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sz="1600"/>
          </a:p>
          <a:p>
            <a:pPr indent="0" lvl="0" marL="0" rtl="0" algn="just">
              <a:spcBef>
                <a:spcPts val="1200"/>
              </a:spcBef>
              <a:spcAft>
                <a:spcPts val="0"/>
              </a:spcAft>
              <a:buNone/>
            </a:pPr>
            <a:r>
              <a:rPr lang="en-GB" sz="1600"/>
              <a:t>Naive Bayes assumes that all features are independent of each other,</a:t>
            </a:r>
            <a:endParaRPr sz="1600"/>
          </a:p>
          <a:p>
            <a:pPr indent="0" lvl="0" marL="0" rtl="0" algn="just">
              <a:spcBef>
                <a:spcPts val="1200"/>
              </a:spcBef>
              <a:spcAft>
                <a:spcPts val="0"/>
              </a:spcAft>
              <a:buNone/>
            </a:pPr>
            <a:r>
              <a:rPr lang="en-GB" sz="1600"/>
              <a:t>BUT </a:t>
            </a:r>
            <a:endParaRPr sz="1600"/>
          </a:p>
          <a:p>
            <a:pPr indent="0" lvl="0" marL="0" rtl="0" algn="just">
              <a:spcBef>
                <a:spcPts val="1200"/>
              </a:spcBef>
              <a:spcAft>
                <a:spcPts val="1200"/>
              </a:spcAft>
              <a:buNone/>
            </a:pPr>
            <a:r>
              <a:rPr lang="en-GB" sz="1600"/>
              <a:t>given known class value, pdays &amp; previous are highly associated with each other.</a:t>
            </a:r>
            <a:endParaRPr sz="1600"/>
          </a:p>
        </p:txBody>
      </p:sp>
      <p:sp>
        <p:nvSpPr>
          <p:cNvPr id="385" name="Google Shape;385;p60"/>
          <p:cNvSpPr txBox="1"/>
          <p:nvPr>
            <p:ph idx="1" type="body"/>
          </p:nvPr>
        </p:nvSpPr>
        <p:spPr>
          <a:xfrm>
            <a:off x="4598375" y="1612400"/>
            <a:ext cx="4404900" cy="3734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600"/>
              <a:t>remove 1 out of any pair of features that have strong, statistically significant association with each other. </a:t>
            </a:r>
            <a:endParaRPr sz="1600"/>
          </a:p>
          <a:p>
            <a:pPr indent="0" lvl="0" marL="457200" rtl="0" algn="just">
              <a:spcBef>
                <a:spcPts val="1200"/>
              </a:spcBef>
              <a:spcAft>
                <a:spcPts val="0"/>
              </a:spcAft>
              <a:buNone/>
            </a:pPr>
            <a:r>
              <a:rPr lang="en-GB" sz="1600"/>
              <a:t>→ Cramer’s V coefficient is used to determine strength of association between categorical variables </a:t>
            </a:r>
            <a:endParaRPr sz="1600"/>
          </a:p>
          <a:p>
            <a:pPr indent="0" lvl="0" marL="457200" rtl="0" algn="just">
              <a:spcBef>
                <a:spcPts val="1200"/>
              </a:spcBef>
              <a:spcAft>
                <a:spcPts val="0"/>
              </a:spcAft>
              <a:buNone/>
            </a:pPr>
            <a:r>
              <a:rPr lang="en-GB" sz="1600"/>
              <a:t>→ Cramer’s V coefficient for ‘</a:t>
            </a:r>
            <a:r>
              <a:rPr lang="en-GB" sz="1600"/>
              <a:t>pdays’ &amp; ‘previous’ is significant and large</a:t>
            </a:r>
            <a:endParaRPr sz="1600"/>
          </a:p>
          <a:p>
            <a:pPr indent="0" lvl="0" marL="457200" rtl="0" algn="just">
              <a:spcBef>
                <a:spcPts val="1200"/>
              </a:spcBef>
              <a:spcAft>
                <a:spcPts val="1200"/>
              </a:spcAft>
              <a:buNone/>
            </a:pPr>
            <a:r>
              <a:rPr lang="en-GB" sz="1600"/>
              <a:t>→ ‘previous’ is removed. </a:t>
            </a:r>
            <a:endParaRPr sz="1600"/>
          </a:p>
        </p:txBody>
      </p:sp>
      <p:sp>
        <p:nvSpPr>
          <p:cNvPr id="386" name="Google Shape;386;p60"/>
          <p:cNvSpPr/>
          <p:nvPr/>
        </p:nvSpPr>
        <p:spPr>
          <a:xfrm>
            <a:off x="3927588" y="1637275"/>
            <a:ext cx="644400" cy="678600"/>
          </a:xfrm>
          <a:prstGeom prst="rightArrow">
            <a:avLst>
              <a:gd fmla="val 50000" name="adj1"/>
              <a:gd fmla="val 50000" name="adj2"/>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Naive Bayes Classifier</a:t>
            </a:r>
            <a:r>
              <a:rPr lang="en-GB"/>
              <a:t>:Results</a:t>
            </a:r>
            <a:endParaRPr/>
          </a:p>
        </p:txBody>
      </p:sp>
      <p:sp>
        <p:nvSpPr>
          <p:cNvPr id="392" name="Google Shape;392;p61"/>
          <p:cNvSpPr txBox="1"/>
          <p:nvPr>
            <p:ph idx="1" type="body"/>
          </p:nvPr>
        </p:nvSpPr>
        <p:spPr>
          <a:xfrm>
            <a:off x="311700" y="1072825"/>
            <a:ext cx="8520600" cy="77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Results for </a:t>
            </a:r>
            <a:r>
              <a:rPr lang="en-GB"/>
              <a:t>Naive Bayes Classifier</a:t>
            </a:r>
            <a:r>
              <a:rPr lang="en-GB"/>
              <a:t> model.</a:t>
            </a:r>
            <a:endParaRPr/>
          </a:p>
          <a:p>
            <a:pPr indent="-342900" lvl="0" marL="457200" rtl="0" algn="l">
              <a:spcBef>
                <a:spcPts val="0"/>
              </a:spcBef>
              <a:spcAft>
                <a:spcPts val="0"/>
              </a:spcAft>
              <a:buSzPts val="1800"/>
              <a:buChar char="●"/>
            </a:pPr>
            <a:r>
              <a:rPr lang="en-GB"/>
              <a:t>The metrics displayed are with respect to the positive label (</a:t>
            </a:r>
            <a:r>
              <a:rPr b="1" lang="en-GB"/>
              <a:t>yes</a:t>
            </a:r>
            <a:r>
              <a:rPr lang="en-GB"/>
              <a:t>).</a:t>
            </a:r>
            <a:endParaRPr/>
          </a:p>
        </p:txBody>
      </p:sp>
      <p:graphicFrame>
        <p:nvGraphicFramePr>
          <p:cNvPr id="393" name="Google Shape;393;p61"/>
          <p:cNvGraphicFramePr/>
          <p:nvPr/>
        </p:nvGraphicFramePr>
        <p:xfrm>
          <a:off x="952500" y="1845925"/>
          <a:ext cx="3000000" cy="3000000"/>
        </p:xfrm>
        <a:graphic>
          <a:graphicData uri="http://schemas.openxmlformats.org/drawingml/2006/table">
            <a:tbl>
              <a:tblPr>
                <a:noFill/>
                <a:tableStyleId>{3913A8CB-455D-4B73-9563-B0E56FE8C150}</a:tableStyleId>
              </a:tblPr>
              <a:tblGrid>
                <a:gridCol w="1809750"/>
                <a:gridCol w="1809750"/>
                <a:gridCol w="2714675"/>
              </a:tblGrid>
              <a:tr h="3810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 </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 (After improvement)</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0.4221</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0.4350</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0.7921</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0.7946</a:t>
                      </a:r>
                      <a:endParaRPr/>
                    </a:p>
                  </a:txBody>
                  <a:tcPr marT="91425" marB="91425" marR="91425" marL="91425">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0.7964</a:t>
                      </a:r>
                      <a:endParaRPr/>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GB"/>
                        <a:t>0.8151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0.7915</a:t>
                      </a:r>
                      <a:endParaRPr/>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GB"/>
                        <a:t>0.7919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AUC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0.8729</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0.8796</a:t>
                      </a:r>
                      <a:endParaRPr/>
                    </a:p>
                  </a:txBody>
                  <a:tcPr marT="91425" marB="91425" marR="91425" marL="91425">
                    <a:lnT cap="flat" cmpd="sng" w="9525">
                      <a:solidFill>
                        <a:srgbClr val="9E9E9E"/>
                      </a:solidFill>
                      <a:prstDash val="solid"/>
                      <a:round/>
                      <a:headEnd len="sm" w="sm" type="none"/>
                      <a:tailEnd len="sm" w="sm" type="none"/>
                    </a:lnT>
                    <a:solidFill>
                      <a:schemeClr val="lt1"/>
                    </a:solidFill>
                  </a:tcPr>
                </a:tc>
              </a:tr>
            </a:tbl>
          </a:graphicData>
        </a:graphic>
      </p:graphicFrame>
      <p:sp>
        <p:nvSpPr>
          <p:cNvPr id="394" name="Google Shape;394;p61"/>
          <p:cNvSpPr txBox="1"/>
          <p:nvPr>
            <p:ph idx="1" type="body"/>
          </p:nvPr>
        </p:nvSpPr>
        <p:spPr>
          <a:xfrm>
            <a:off x="216300" y="4436475"/>
            <a:ext cx="8616000" cy="8313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en-GB"/>
              <a:t>Laplace smoothing improves performance slightly.</a:t>
            </a:r>
            <a:endParaRPr/>
          </a:p>
          <a:p>
            <a:pPr indent="-317182" lvl="0" marL="457200" rtl="0" algn="l">
              <a:spcBef>
                <a:spcPts val="0"/>
              </a:spcBef>
              <a:spcAft>
                <a:spcPts val="0"/>
              </a:spcAft>
              <a:buSzPct val="100000"/>
              <a:buChar char="●"/>
            </a:pPr>
            <a:r>
              <a:rPr lang="en-GB"/>
              <a:t>removing of 1 out of the pair of </a:t>
            </a:r>
            <a:r>
              <a:rPr lang="en-GB"/>
              <a:t>strongly</a:t>
            </a:r>
            <a:r>
              <a:rPr lang="en-GB"/>
              <a:t> associated features improves performance significantly.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89" name="Google Shape;89;p17"/>
          <p:cNvSpPr txBox="1"/>
          <p:nvPr>
            <p:ph idx="1" type="body"/>
          </p:nvPr>
        </p:nvSpPr>
        <p:spPr>
          <a:xfrm>
            <a:off x="311700" y="1225225"/>
            <a:ext cx="49194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Highly efficient marketing </a:t>
            </a:r>
            <a:r>
              <a:rPr lang="en-GB"/>
              <a:t>strategy</a:t>
            </a:r>
            <a:r>
              <a:rPr lang="en-GB"/>
              <a:t>.</a:t>
            </a:r>
            <a:endParaRPr/>
          </a:p>
          <a:p>
            <a:pPr indent="-342900" lvl="0" marL="457200" rtl="0" algn="l">
              <a:spcBef>
                <a:spcPts val="0"/>
              </a:spcBef>
              <a:spcAft>
                <a:spcPts val="0"/>
              </a:spcAft>
              <a:buSzPts val="1800"/>
              <a:buChar char="❏"/>
            </a:pPr>
            <a:r>
              <a:rPr lang="en-GB"/>
              <a:t>Helps to focus resources on the pool of customers highly likely to subscribe to the goods/service being provided.</a:t>
            </a:r>
            <a:endParaRPr/>
          </a:p>
          <a:p>
            <a:pPr indent="-342900" lvl="0" marL="457200" rtl="0" algn="l">
              <a:spcBef>
                <a:spcPts val="0"/>
              </a:spcBef>
              <a:spcAft>
                <a:spcPts val="0"/>
              </a:spcAft>
              <a:buSzPts val="1800"/>
              <a:buChar char="❏"/>
            </a:pPr>
            <a:r>
              <a:rPr lang="en-GB"/>
              <a:t>This is a classification task, where Supervised Machine Learning algorithms can be developed to predict the success of the telemarketing campaign.</a:t>
            </a:r>
            <a:endParaRPr/>
          </a:p>
        </p:txBody>
      </p:sp>
      <p:pic>
        <p:nvPicPr>
          <p:cNvPr id="90" name="Google Shape;90;p17"/>
          <p:cNvPicPr preferRelativeResize="0"/>
          <p:nvPr/>
        </p:nvPicPr>
        <p:blipFill>
          <a:blip r:embed="rId3">
            <a:alphaModFix/>
          </a:blip>
          <a:stretch>
            <a:fillRect/>
          </a:stretch>
        </p:blipFill>
        <p:spPr>
          <a:xfrm>
            <a:off x="5287350" y="1287600"/>
            <a:ext cx="3608099" cy="202955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sp>
        <p:nvSpPr>
          <p:cNvPr id="399" name="Google Shape;399;p6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Decision Tree</a:t>
            </a:r>
            <a:endParaRPr/>
          </a:p>
        </p:txBody>
      </p:sp>
      <p:sp>
        <p:nvSpPr>
          <p:cNvPr id="400" name="Google Shape;400;p62"/>
          <p:cNvSpPr txBox="1"/>
          <p:nvPr>
            <p:ph idx="1" type="body"/>
          </p:nvPr>
        </p:nvSpPr>
        <p:spPr>
          <a:xfrm>
            <a:off x="311700" y="1225225"/>
            <a:ext cx="8520600" cy="3746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Decision tree models construct a tree structure to do classification or prediction.</a:t>
            </a:r>
            <a:endParaRPr/>
          </a:p>
          <a:p>
            <a:pPr indent="-342900" lvl="0" marL="457200" rtl="0" algn="l">
              <a:spcBef>
                <a:spcPts val="0"/>
              </a:spcBef>
              <a:spcAft>
                <a:spcPts val="0"/>
              </a:spcAft>
              <a:buSzPts val="1800"/>
              <a:buChar char="●"/>
            </a:pPr>
            <a:r>
              <a:rPr lang="en-GB"/>
              <a:t>There are some </a:t>
            </a:r>
            <a:r>
              <a:rPr lang="en-GB"/>
              <a:t>commonly</a:t>
            </a:r>
            <a:r>
              <a:rPr lang="en-GB"/>
              <a:t> used al</a:t>
            </a:r>
            <a:r>
              <a:rPr lang="en-GB"/>
              <a:t>gorithms for Decision Tree, eg</a:t>
            </a:r>
            <a:r>
              <a:rPr lang="en-GB"/>
              <a:t>: C4.5, C5.0, CART, etc.. These algorithms differ in their decision tree construction and splitting strategies.</a:t>
            </a:r>
            <a:endParaRPr/>
          </a:p>
          <a:p>
            <a:pPr indent="-342900" lvl="0" marL="457200" rtl="0" algn="l">
              <a:spcBef>
                <a:spcPts val="0"/>
              </a:spcBef>
              <a:spcAft>
                <a:spcPts val="0"/>
              </a:spcAft>
              <a:buSzPts val="1800"/>
              <a:buChar char="●"/>
            </a:pPr>
            <a:r>
              <a:rPr lang="en-GB"/>
              <a:t>In our project, we c</a:t>
            </a:r>
            <a:r>
              <a:rPr lang="en-GB"/>
              <a:t>onstruct a decision tree model using the C5.0.</a:t>
            </a:r>
            <a:endParaRPr/>
          </a:p>
          <a:p>
            <a:pPr indent="-342900" lvl="0" marL="457200" rtl="0" algn="l">
              <a:spcBef>
                <a:spcPts val="0"/>
              </a:spcBef>
              <a:spcAft>
                <a:spcPts val="0"/>
              </a:spcAft>
              <a:buSzPts val="1800"/>
              <a:buChar char="●"/>
            </a:pPr>
            <a:r>
              <a:rPr lang="en-GB"/>
              <a:t>C5.0 algorithm allows multiple attempts, and each attempt constructs a new decision tree model. From all of them, C5.0 selects the best one.</a:t>
            </a:r>
            <a:endParaRPr/>
          </a:p>
          <a:p>
            <a:pPr indent="-342900" lvl="0" marL="457200" rtl="0" algn="l">
              <a:spcBef>
                <a:spcPts val="0"/>
              </a:spcBef>
              <a:spcAft>
                <a:spcPts val="0"/>
              </a:spcAft>
              <a:buSzPts val="1800"/>
              <a:buChar char="●"/>
            </a:pPr>
            <a:r>
              <a:rPr lang="en-GB"/>
              <a:t>Strengths: Less sensible to extreme values; Easy to understand.</a:t>
            </a:r>
            <a:endParaRPr/>
          </a:p>
          <a:p>
            <a:pPr indent="-342900" lvl="0" marL="457200" rtl="0" algn="l">
              <a:spcBef>
                <a:spcPts val="0"/>
              </a:spcBef>
              <a:spcAft>
                <a:spcPts val="0"/>
              </a:spcAft>
              <a:buSzPts val="1800"/>
              <a:buChar char="●"/>
            </a:pPr>
            <a:r>
              <a:rPr lang="en-GB"/>
              <a:t>Limitations: Prone to overfitting; Sensitive to imbalanced dataset; Small changes in data may lead to different decision trees (unstable).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6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Decision Tree: Tuning</a:t>
            </a:r>
            <a:endParaRPr/>
          </a:p>
        </p:txBody>
      </p:sp>
      <p:sp>
        <p:nvSpPr>
          <p:cNvPr id="406" name="Google Shape;406;p63"/>
          <p:cNvSpPr txBox="1"/>
          <p:nvPr>
            <p:ph idx="1" type="body"/>
          </p:nvPr>
        </p:nvSpPr>
        <p:spPr>
          <a:xfrm>
            <a:off x="311700" y="137217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a:t>
            </a:r>
            <a:r>
              <a:rPr lang="en-GB"/>
              <a:t>erformance of the Decision Tree model may vary according to the settings of the number of the trials, so we adjust it to try to find better model.</a:t>
            </a:r>
            <a:endParaRPr/>
          </a:p>
          <a:p>
            <a:pPr indent="-342900" lvl="0" marL="457200" rtl="0" algn="l">
              <a:spcBef>
                <a:spcPts val="0"/>
              </a:spcBef>
              <a:spcAft>
                <a:spcPts val="0"/>
              </a:spcAft>
              <a:buSzPts val="1800"/>
              <a:buChar char="●"/>
            </a:pPr>
            <a:r>
              <a:rPr lang="en-GB"/>
              <a:t>Larger values of “trials” can help find better models. </a:t>
            </a:r>
            <a:r>
              <a:rPr lang="en-GB"/>
              <a:t>Combining predictions from multiple models for more accurate classification. </a:t>
            </a:r>
            <a:r>
              <a:rPr lang="en-GB"/>
              <a:t>We set trials=10 to boost the decision tree model. </a:t>
            </a:r>
            <a:endParaRPr/>
          </a:p>
          <a:p>
            <a:pPr indent="0" lvl="0" marL="457200" rtl="0" algn="l">
              <a:spcBef>
                <a:spcPts val="12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Decision Tree: Results</a:t>
            </a:r>
            <a:endParaRPr/>
          </a:p>
        </p:txBody>
      </p:sp>
      <p:sp>
        <p:nvSpPr>
          <p:cNvPr id="412" name="Google Shape;412;p64"/>
          <p:cNvSpPr txBox="1"/>
          <p:nvPr/>
        </p:nvSpPr>
        <p:spPr>
          <a:xfrm>
            <a:off x="385175" y="1147225"/>
            <a:ext cx="8254200" cy="934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800">
                <a:solidFill>
                  <a:schemeClr val="dk1"/>
                </a:solidFill>
                <a:latin typeface="Open Sans"/>
                <a:ea typeface="Open Sans"/>
                <a:cs typeface="Open Sans"/>
                <a:sym typeface="Open Sans"/>
              </a:rPr>
              <a:t>All</a:t>
            </a:r>
            <a:r>
              <a:rPr lang="en-GB" sz="1800">
                <a:solidFill>
                  <a:schemeClr val="dk1"/>
                </a:solidFill>
                <a:latin typeface="Open Sans"/>
                <a:ea typeface="Open Sans"/>
                <a:cs typeface="Open Sans"/>
                <a:sym typeface="Open Sans"/>
              </a:rPr>
              <a:t> models showed that y class should be “Yes”</a:t>
            </a:r>
            <a:endParaRPr sz="1800">
              <a:solidFill>
                <a:schemeClr val="dk1"/>
              </a:solidFill>
              <a:latin typeface="Open Sans"/>
              <a:ea typeface="Open Sans"/>
              <a:cs typeface="Open Sans"/>
              <a:sym typeface="Open Sans"/>
            </a:endParaRPr>
          </a:p>
          <a:p>
            <a:pPr indent="0" lvl="0" marL="0" rtl="0" algn="ctr">
              <a:lnSpc>
                <a:spcPct val="115000"/>
              </a:lnSpc>
              <a:spcBef>
                <a:spcPts val="1200"/>
              </a:spcBef>
              <a:spcAft>
                <a:spcPts val="1200"/>
              </a:spcAft>
              <a:buNone/>
            </a:pPr>
            <a:r>
              <a:rPr lang="en-GB" sz="1800">
                <a:solidFill>
                  <a:schemeClr val="dk1"/>
                </a:solidFill>
                <a:latin typeface="Open Sans"/>
                <a:ea typeface="Open Sans"/>
                <a:cs typeface="Open Sans"/>
                <a:sym typeface="Open Sans"/>
              </a:rPr>
              <a:t>Tuning the parameter increases the mcc by 4%.</a:t>
            </a:r>
            <a:endParaRPr sz="1800">
              <a:solidFill>
                <a:schemeClr val="dk1"/>
              </a:solidFill>
              <a:latin typeface="Open Sans"/>
              <a:ea typeface="Open Sans"/>
              <a:cs typeface="Open Sans"/>
              <a:sym typeface="Open Sans"/>
            </a:endParaRPr>
          </a:p>
        </p:txBody>
      </p:sp>
      <p:graphicFrame>
        <p:nvGraphicFramePr>
          <p:cNvPr id="413" name="Google Shape;413;p64"/>
          <p:cNvGraphicFramePr/>
          <p:nvPr/>
        </p:nvGraphicFramePr>
        <p:xfrm>
          <a:off x="1797650" y="2218925"/>
          <a:ext cx="3000000" cy="3000000"/>
        </p:xfrm>
        <a:graphic>
          <a:graphicData uri="http://schemas.openxmlformats.org/drawingml/2006/table">
            <a:tbl>
              <a:tblPr>
                <a:noFill/>
                <a:tableStyleId>{3913A8CB-455D-4B73-9563-B0E56FE8C150}</a:tableStyleId>
              </a:tblPr>
              <a:tblGrid>
                <a:gridCol w="1809750"/>
                <a:gridCol w="1809750"/>
                <a:gridCol w="1809750"/>
              </a:tblGrid>
              <a:tr h="3810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After tuning</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None/>
                      </a:pPr>
                      <a:r>
                        <a:rPr lang="en-GB"/>
                        <a:t>0.4614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0.4991</a:t>
                      </a:r>
                      <a:endParaRPr/>
                    </a:p>
                  </a:txBody>
                  <a:tcPr marT="91425" marB="91425" marR="91425" marL="91425">
                    <a:lnL cap="flat" cmpd="sng" w="9525">
                      <a:solidFill>
                        <a:srgbClr val="9E9E9E"/>
                      </a:solidFill>
                      <a:prstDash val="solid"/>
                      <a:round/>
                      <a:headEnd len="sm" w="sm" type="none"/>
                      <a:tailEnd len="sm" w="sm" type="none"/>
                    </a:lnL>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None/>
                      </a:pPr>
                      <a:r>
                        <a:rPr lang="en-GB"/>
                        <a:t>0.8706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0.8941</a:t>
                      </a:r>
                      <a:endParaRPr/>
                    </a:p>
                  </a:txBody>
                  <a:tcPr marT="91425" marB="91425" marR="91425" marL="91425">
                    <a:lnL cap="flat" cmpd="sng" w="9525">
                      <a:solidFill>
                        <a:srgbClr val="9E9E9E"/>
                      </a:solidFill>
                      <a:prstDash val="solid"/>
                      <a:round/>
                      <a:headEnd len="sm" w="sm" type="none"/>
                      <a:tailEnd len="sm" w="sm" type="none"/>
                    </a:lnL>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0.6186</a:t>
                      </a:r>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en-GB"/>
                        <a:t>0.5738</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a:t>
                      </a:r>
                      <a:r>
                        <a:rPr lang="en-GB"/>
                        <a:t>.9040</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0.9365</a:t>
                      </a:r>
                      <a:endParaRPr/>
                    </a:p>
                  </a:txBody>
                  <a:tcPr marT="91425" marB="91425" marR="91425" marL="91425">
                    <a:solidFill>
                      <a:srgbClr val="FFE599"/>
                    </a:solidFill>
                  </a:tcPr>
                </a:tc>
              </a:tr>
              <a:tr h="237775">
                <a:tc>
                  <a:txBody>
                    <a:bodyPr/>
                    <a:lstStyle/>
                    <a:p>
                      <a:pPr indent="0" lvl="0" marL="0" rtl="0" algn="l">
                        <a:spcBef>
                          <a:spcPts val="0"/>
                        </a:spcBef>
                        <a:spcAft>
                          <a:spcPts val="0"/>
                        </a:spcAft>
                        <a:buNone/>
                      </a:pPr>
                      <a:r>
                        <a:rPr i="1" lang="en-GB">
                          <a:solidFill>
                            <a:schemeClr val="lt1"/>
                          </a:solidFill>
                        </a:rPr>
                        <a:t>Average AUC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0.8931</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0.9816</a:t>
                      </a:r>
                      <a:endParaRPr/>
                    </a:p>
                  </a:txBody>
                  <a:tcPr marT="91425" marB="91425" marR="91425" marL="91425">
                    <a:solidFill>
                      <a:srgbClr val="FFE599"/>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7" name="Shape 417"/>
        <p:cNvGrpSpPr/>
        <p:nvPr/>
      </p:nvGrpSpPr>
      <p:grpSpPr>
        <a:xfrm>
          <a:off x="0" y="0"/>
          <a:ext cx="0" cy="0"/>
          <a:chOff x="0" y="0"/>
          <a:chExt cx="0" cy="0"/>
        </a:xfrm>
      </p:grpSpPr>
      <p:sp>
        <p:nvSpPr>
          <p:cNvPr id="418" name="Google Shape;418;p6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Random Forest</a:t>
            </a:r>
            <a:endParaRPr/>
          </a:p>
        </p:txBody>
      </p:sp>
      <p:sp>
        <p:nvSpPr>
          <p:cNvPr id="419" name="Google Shape;419;p65"/>
          <p:cNvSpPr txBox="1"/>
          <p:nvPr>
            <p:ph idx="1" type="body"/>
          </p:nvPr>
        </p:nvSpPr>
        <p:spPr>
          <a:xfrm>
            <a:off x="311700" y="1225225"/>
            <a:ext cx="4594800" cy="36972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GB"/>
              <a:t>Random forest is an ensemble machine learning technique, commonly used for classification and regression.</a:t>
            </a:r>
            <a:endParaRPr/>
          </a:p>
          <a:p>
            <a:pPr indent="-342900" lvl="0" marL="457200" rtl="0" algn="just">
              <a:spcBef>
                <a:spcPts val="0"/>
              </a:spcBef>
              <a:spcAft>
                <a:spcPts val="0"/>
              </a:spcAft>
              <a:buSzPts val="1800"/>
              <a:buChar char="●"/>
            </a:pPr>
            <a:r>
              <a:rPr lang="en-GB"/>
              <a:t>This technique operates by constructing multitude of decision trees during the training step.</a:t>
            </a:r>
            <a:endParaRPr/>
          </a:p>
          <a:p>
            <a:pPr indent="-342900" lvl="0" marL="457200" rtl="0" algn="just">
              <a:spcBef>
                <a:spcPts val="0"/>
              </a:spcBef>
              <a:spcAft>
                <a:spcPts val="0"/>
              </a:spcAft>
              <a:buSzPts val="1800"/>
              <a:buChar char="●"/>
            </a:pPr>
            <a:r>
              <a:rPr lang="en-GB"/>
              <a:t>For classification problems the output of the model is the class that is represented by most trees.</a:t>
            </a:r>
            <a:endParaRPr/>
          </a:p>
        </p:txBody>
      </p:sp>
      <p:pic>
        <p:nvPicPr>
          <p:cNvPr id="420" name="Google Shape;420;p65"/>
          <p:cNvPicPr preferRelativeResize="0"/>
          <p:nvPr/>
        </p:nvPicPr>
        <p:blipFill>
          <a:blip r:embed="rId3">
            <a:alphaModFix/>
          </a:blip>
          <a:stretch>
            <a:fillRect/>
          </a:stretch>
        </p:blipFill>
        <p:spPr>
          <a:xfrm>
            <a:off x="5083050" y="1450925"/>
            <a:ext cx="3921551" cy="2414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311700" y="873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Random Forest:Results</a:t>
            </a:r>
            <a:endParaRPr/>
          </a:p>
        </p:txBody>
      </p:sp>
      <p:sp>
        <p:nvSpPr>
          <p:cNvPr id="426" name="Google Shape;426;p66"/>
          <p:cNvSpPr txBox="1"/>
          <p:nvPr>
            <p:ph idx="1" type="body"/>
          </p:nvPr>
        </p:nvSpPr>
        <p:spPr>
          <a:xfrm>
            <a:off x="311700" y="1072825"/>
            <a:ext cx="8520600" cy="77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Results for Random Forest model.</a:t>
            </a:r>
            <a:endParaRPr/>
          </a:p>
          <a:p>
            <a:pPr indent="-342900" lvl="0" marL="457200" rtl="0" algn="l">
              <a:spcBef>
                <a:spcPts val="0"/>
              </a:spcBef>
              <a:spcAft>
                <a:spcPts val="0"/>
              </a:spcAft>
              <a:buSzPts val="1800"/>
              <a:buChar char="●"/>
            </a:pPr>
            <a:r>
              <a:rPr lang="en-GB"/>
              <a:t>The metrics displayed are with respect to the positive label (</a:t>
            </a:r>
            <a:r>
              <a:rPr b="1" lang="en-GB"/>
              <a:t>yes</a:t>
            </a:r>
            <a:r>
              <a:rPr lang="en-GB"/>
              <a:t>).</a:t>
            </a:r>
            <a:endParaRPr/>
          </a:p>
        </p:txBody>
      </p:sp>
      <p:graphicFrame>
        <p:nvGraphicFramePr>
          <p:cNvPr id="427" name="Google Shape;427;p66"/>
          <p:cNvGraphicFramePr/>
          <p:nvPr/>
        </p:nvGraphicFramePr>
        <p:xfrm>
          <a:off x="1835600" y="1935925"/>
          <a:ext cx="3000000" cy="3000000"/>
        </p:xfrm>
        <a:graphic>
          <a:graphicData uri="http://schemas.openxmlformats.org/drawingml/2006/table">
            <a:tbl>
              <a:tblPr>
                <a:noFill/>
                <a:tableStyleId>{3913A8CB-455D-4B73-9563-B0E56FE8C150}</a:tableStyleId>
              </a:tblPr>
              <a:tblGrid>
                <a:gridCol w="1809750"/>
                <a:gridCol w="1809750"/>
                <a:gridCol w="1809750"/>
              </a:tblGrid>
              <a:tr h="3810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 </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 (Tune)</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0.5503</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0.5598</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0.9012</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0.8887</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0.6470</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0.7438</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0.9348</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0.9079</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AUC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0.9309</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0.9272</a:t>
                      </a:r>
                      <a:endParaRPr/>
                    </a:p>
                  </a:txBody>
                  <a:tcPr marT="91425" marB="91425" marR="91425" marL="91425">
                    <a:solidFill>
                      <a:schemeClr val="lt1"/>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Summary of the models across the metrics</a:t>
            </a:r>
            <a:endParaRPr/>
          </a:p>
        </p:txBody>
      </p:sp>
      <p:graphicFrame>
        <p:nvGraphicFramePr>
          <p:cNvPr id="433" name="Google Shape;433;p67"/>
          <p:cNvGraphicFramePr/>
          <p:nvPr/>
        </p:nvGraphicFramePr>
        <p:xfrm>
          <a:off x="546225" y="1293200"/>
          <a:ext cx="3000000" cy="3000000"/>
        </p:xfrm>
        <a:graphic>
          <a:graphicData uri="http://schemas.openxmlformats.org/drawingml/2006/table">
            <a:tbl>
              <a:tblPr>
                <a:noFill/>
                <a:tableStyleId>{3913A8CB-455D-4B73-9563-B0E56FE8C150}</a:tableStyleId>
              </a:tblPr>
              <a:tblGrid>
                <a:gridCol w="1981250"/>
                <a:gridCol w="1090775"/>
                <a:gridCol w="989275"/>
                <a:gridCol w="930050"/>
                <a:gridCol w="959975"/>
                <a:gridCol w="913550"/>
              </a:tblGrid>
              <a:tr h="3654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SVM</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DT</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LG</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RF</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NB</a:t>
                      </a:r>
                      <a:endParaRPr b="1">
                        <a:solidFill>
                          <a:schemeClr val="lt1"/>
                        </a:solidFill>
                      </a:endParaRPr>
                    </a:p>
                  </a:txBody>
                  <a:tcPr marT="91425" marB="91425" marR="91425" marL="91425">
                    <a:solidFill>
                      <a:srgbClr val="666666"/>
                    </a:solidFill>
                  </a:tcPr>
                </a:tc>
              </a:tr>
              <a:tr h="50885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Clr>
                          <a:schemeClr val="dk1"/>
                        </a:buClr>
                        <a:buSzPts val="1100"/>
                        <a:buFont typeface="Arial"/>
                        <a:buNone/>
                      </a:pPr>
                      <a:r>
                        <a:rPr lang="en-GB">
                          <a:solidFill>
                            <a:schemeClr val="dk1"/>
                          </a:solidFill>
                        </a:rPr>
                        <a:t>0.4789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0.4991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0.4789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0.5598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0.4350</a:t>
                      </a:r>
                      <a:endParaRPr/>
                    </a:p>
                  </a:txBody>
                  <a:tcPr marT="91425" marB="91425" marR="91425" marL="91425">
                    <a:lnL cap="flat" cmpd="sng" w="9525">
                      <a:solidFill>
                        <a:srgbClr val="9E9E9E"/>
                      </a:solidFill>
                      <a:prstDash val="solid"/>
                      <a:round/>
                      <a:headEnd len="sm" w="sm" type="none"/>
                      <a:tailEnd len="sm" w="sm" type="none"/>
                    </a:lnL>
                    <a:solidFill>
                      <a:schemeClr val="lt1"/>
                    </a:solidFill>
                  </a:tcPr>
                </a:tc>
              </a:tr>
              <a:tr h="50885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None/>
                      </a:pPr>
                      <a:r>
                        <a:rPr lang="en-GB"/>
                        <a:t>0.8476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0.8941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0.8859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0.8887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0.7946</a:t>
                      </a:r>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chemeClr val="lt1"/>
                    </a:solidFill>
                  </a:tcPr>
                </a:tc>
              </a:tr>
              <a:tr h="50885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None/>
                      </a:pPr>
                      <a:r>
                        <a:rPr lang="en-GB"/>
                        <a:t>0.8460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0.5738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0.5786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0.7438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0.8151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50885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None/>
                      </a:pPr>
                      <a:r>
                        <a:rPr lang="en-GB"/>
                        <a:t>0.8588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0.9365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0.9266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0.9079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0.7919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00000">
                <a:tc>
                  <a:txBody>
                    <a:bodyPr/>
                    <a:lstStyle/>
                    <a:p>
                      <a:pPr indent="0" lvl="0" marL="0" rtl="0" algn="l">
                        <a:spcBef>
                          <a:spcPts val="0"/>
                        </a:spcBef>
                        <a:spcAft>
                          <a:spcPts val="0"/>
                        </a:spcAft>
                        <a:buNone/>
                      </a:pPr>
                      <a:r>
                        <a:rPr i="1" lang="en-GB">
                          <a:solidFill>
                            <a:schemeClr val="lt1"/>
                          </a:solidFill>
                        </a:rPr>
                        <a:t>Average AUC</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None/>
                      </a:pPr>
                      <a:r>
                        <a:rPr lang="en-GB"/>
                        <a:t>0.8524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0.9816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0.9015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0.9272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0.8796</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solidFill>
                      <a:schemeClr val="lt1"/>
                    </a:solidFill>
                  </a:tcPr>
                </a:tc>
              </a:tr>
            </a:tbl>
          </a:graphicData>
        </a:graphic>
      </p:graphicFrame>
      <p:sp>
        <p:nvSpPr>
          <p:cNvPr id="434" name="Google Shape;434;p67"/>
          <p:cNvSpPr txBox="1"/>
          <p:nvPr>
            <p:ph idx="1" type="body"/>
          </p:nvPr>
        </p:nvSpPr>
        <p:spPr>
          <a:xfrm>
            <a:off x="546225" y="4335700"/>
            <a:ext cx="8520600" cy="56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XXX i</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Business Model 1:Conclusion</a:t>
            </a:r>
            <a:endParaRPr/>
          </a:p>
        </p:txBody>
      </p:sp>
      <p:sp>
        <p:nvSpPr>
          <p:cNvPr id="440" name="Google Shape;440;p68"/>
          <p:cNvSpPr txBox="1"/>
          <p:nvPr>
            <p:ph idx="1" type="body"/>
          </p:nvPr>
        </p:nvSpPr>
        <p:spPr>
          <a:xfrm>
            <a:off x="237900" y="1037400"/>
            <a:ext cx="8668200" cy="376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Quite costly for banks to miss out potential customers who may subscribe to their time deposits =&gt; Models that are able to do well in classifying their banking customers are deemed important</a:t>
            </a:r>
            <a:endParaRPr/>
          </a:p>
          <a:p>
            <a:pPr indent="-342900" lvl="0" marL="457200" rtl="0" algn="l">
              <a:spcBef>
                <a:spcPts val="0"/>
              </a:spcBef>
              <a:spcAft>
                <a:spcPts val="0"/>
              </a:spcAft>
              <a:buSzPts val="1800"/>
              <a:buChar char="●"/>
            </a:pPr>
            <a:r>
              <a:rPr lang="en-GB"/>
              <a:t>If the bank does have more </a:t>
            </a:r>
            <a:r>
              <a:rPr lang="en-GB"/>
              <a:t>resources </a:t>
            </a:r>
            <a:endParaRPr/>
          </a:p>
          <a:p>
            <a:pPr indent="-342900" lvl="1" marL="914400" rtl="0" algn="l">
              <a:spcBef>
                <a:spcPts val="0"/>
              </a:spcBef>
              <a:spcAft>
                <a:spcPts val="0"/>
              </a:spcAft>
              <a:buSzPts val="1800"/>
              <a:buChar char="○"/>
            </a:pPr>
            <a:r>
              <a:rPr lang="en-GB" sz="1800"/>
              <a:t>Can invest in h</a:t>
            </a:r>
            <a:r>
              <a:rPr lang="en-GB" sz="1800"/>
              <a:t>eavy duty </a:t>
            </a:r>
            <a:r>
              <a:rPr lang="en-GB" sz="1800"/>
              <a:t>models</a:t>
            </a:r>
            <a:r>
              <a:rPr lang="en-GB" sz="1800"/>
              <a:t> like RF, DT (bagging) and AdaBoost </a:t>
            </a:r>
            <a:endParaRPr sz="1800"/>
          </a:p>
          <a:p>
            <a:pPr indent="-342900" lvl="1" marL="914400" rtl="0" algn="l">
              <a:spcBef>
                <a:spcPts val="0"/>
              </a:spcBef>
              <a:spcAft>
                <a:spcPts val="0"/>
              </a:spcAft>
              <a:buSzPts val="1800"/>
              <a:buChar char="○"/>
            </a:pPr>
            <a:r>
              <a:rPr lang="en-GB" sz="1800"/>
              <a:t>Such ensemble learning models are usually beneficial as they tend to be more flexible and less data-sensitive</a:t>
            </a:r>
            <a:endParaRPr sz="1800"/>
          </a:p>
          <a:p>
            <a:pPr indent="-342900" lvl="0" marL="457200" rtl="0" algn="l">
              <a:spcBef>
                <a:spcPts val="0"/>
              </a:spcBef>
              <a:spcAft>
                <a:spcPts val="0"/>
              </a:spcAft>
              <a:buSzPts val="1800"/>
              <a:buChar char="●"/>
            </a:pPr>
            <a:r>
              <a:rPr lang="en-GB"/>
              <a:t>If the bank does not </a:t>
            </a:r>
            <a:r>
              <a:rPr lang="en-GB"/>
              <a:t>have</a:t>
            </a:r>
            <a:r>
              <a:rPr lang="en-GB"/>
              <a:t> much resources</a:t>
            </a:r>
            <a:endParaRPr/>
          </a:p>
          <a:p>
            <a:pPr indent="-342900" lvl="1" marL="914400" rtl="0" algn="l">
              <a:spcBef>
                <a:spcPts val="0"/>
              </a:spcBef>
              <a:spcAft>
                <a:spcPts val="0"/>
              </a:spcAft>
              <a:buSzPts val="1800"/>
              <a:buChar char="○"/>
            </a:pPr>
            <a:r>
              <a:rPr lang="en-GB" sz="1800"/>
              <a:t>Lighter models like LG would be a better investment as it is easier to implement, interpret, and very efficient to train</a:t>
            </a:r>
            <a:endParaRPr sz="1800"/>
          </a:p>
          <a:p>
            <a:pPr indent="-342900" lvl="1" marL="914400" rtl="0" algn="l">
              <a:spcBef>
                <a:spcPts val="0"/>
              </a:spcBef>
              <a:spcAft>
                <a:spcPts val="0"/>
              </a:spcAft>
              <a:buSzPts val="1800"/>
              <a:buChar char="○"/>
            </a:pPr>
            <a:r>
              <a:rPr lang="en-GB" sz="1800"/>
              <a:t>As compared to SVM which is computationally heavy, LG is a much better choice.</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Business Model 1:Conclusion</a:t>
            </a:r>
            <a:endParaRPr/>
          </a:p>
        </p:txBody>
      </p:sp>
      <p:sp>
        <p:nvSpPr>
          <p:cNvPr id="446" name="Google Shape;446;p69"/>
          <p:cNvSpPr txBox="1"/>
          <p:nvPr>
            <p:ph idx="1" type="body"/>
          </p:nvPr>
        </p:nvSpPr>
        <p:spPr>
          <a:xfrm>
            <a:off x="311700" y="1225225"/>
            <a:ext cx="8520600" cy="3694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For every organisation, including bank: To max revenue and min. Cost</a:t>
            </a:r>
            <a:endParaRPr/>
          </a:p>
          <a:p>
            <a:pPr indent="-342900" lvl="0" marL="457200" rtl="0" algn="l">
              <a:spcBef>
                <a:spcPts val="0"/>
              </a:spcBef>
              <a:spcAft>
                <a:spcPts val="0"/>
              </a:spcAft>
              <a:buSzPts val="1800"/>
              <a:buChar char="●"/>
            </a:pPr>
            <a:r>
              <a:rPr lang="en-GB"/>
              <a:t>Each model performs well based on the objective of the bank.</a:t>
            </a:r>
            <a:endParaRPr/>
          </a:p>
          <a:p>
            <a:pPr indent="-342900" lvl="1" marL="914400" rtl="0" algn="l">
              <a:spcBef>
                <a:spcPts val="0"/>
              </a:spcBef>
              <a:spcAft>
                <a:spcPts val="0"/>
              </a:spcAft>
              <a:buSzPts val="1800"/>
              <a:buChar char="○"/>
            </a:pPr>
            <a:r>
              <a:rPr lang="en-GB" sz="1800"/>
              <a:t>SVM - to find out which clients subscribe? </a:t>
            </a:r>
            <a:r>
              <a:rPr lang="en-GB" sz="1800"/>
              <a:t>Since it has high sensitivity =&gt; maximize business opportunity</a:t>
            </a:r>
            <a:endParaRPr sz="1800"/>
          </a:p>
          <a:p>
            <a:pPr indent="-342900" lvl="1" marL="914400" rtl="0" algn="l">
              <a:spcBef>
                <a:spcPts val="0"/>
              </a:spcBef>
              <a:spcAft>
                <a:spcPts val="0"/>
              </a:spcAft>
              <a:buSzPts val="1800"/>
              <a:buChar char="○"/>
            </a:pPr>
            <a:r>
              <a:rPr lang="en-GB" sz="1800"/>
              <a:t>DT/RF - to find out which clients will not subscribe? Since it has high specificity =&gt; cost savings since it reduced the number of false alarms such as following up with uninterested clients </a:t>
            </a:r>
            <a:endParaRPr sz="1800"/>
          </a:p>
          <a:p>
            <a:pPr indent="-349250" lvl="0" marL="457200" rtl="0" algn="l">
              <a:spcBef>
                <a:spcPts val="0"/>
              </a:spcBef>
              <a:spcAft>
                <a:spcPts val="0"/>
              </a:spcAft>
              <a:buSzPts val="1900"/>
              <a:buChar char="●"/>
            </a:pPr>
            <a:r>
              <a:rPr lang="en-GB" sz="1900"/>
              <a:t>Bank should target singles and those without a loan as they are more likely to subscribe to time deposit</a:t>
            </a:r>
            <a:endParaRPr sz="1900"/>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Business Model 1:Conclusion</a:t>
            </a:r>
            <a:endParaRPr/>
          </a:p>
        </p:txBody>
      </p:sp>
      <p:sp>
        <p:nvSpPr>
          <p:cNvPr id="452" name="Google Shape;452;p70"/>
          <p:cNvSpPr txBox="1"/>
          <p:nvPr>
            <p:ph idx="1" type="body"/>
          </p:nvPr>
        </p:nvSpPr>
        <p:spPr>
          <a:xfrm>
            <a:off x="311700" y="1225225"/>
            <a:ext cx="8520600" cy="36945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GB" sz="2300"/>
              <a:t>Out of all the models, which model is performing the best?</a:t>
            </a:r>
            <a:endParaRPr sz="2300"/>
          </a:p>
          <a:p>
            <a:pPr indent="-374650" lvl="0" marL="457200" rtl="0" algn="l">
              <a:spcBef>
                <a:spcPts val="0"/>
              </a:spcBef>
              <a:spcAft>
                <a:spcPts val="0"/>
              </a:spcAft>
              <a:buSzPts val="2300"/>
              <a:buChar char="●"/>
            </a:pPr>
            <a:r>
              <a:rPr lang="en-GB" sz="2300"/>
              <a:t>XXX</a:t>
            </a:r>
            <a:endParaRPr sz="2300"/>
          </a:p>
          <a:p>
            <a:pPr indent="0" lvl="0" marL="457200" rtl="0" algn="l">
              <a:spcBef>
                <a:spcPts val="1200"/>
              </a:spcBef>
              <a:spcAft>
                <a:spcPts val="0"/>
              </a:spcAft>
              <a:buNone/>
            </a:pPr>
            <a:r>
              <a:rPr lang="en-GB" sz="1900"/>
              <a:t> </a:t>
            </a:r>
            <a:endParaRPr sz="1900"/>
          </a:p>
          <a:p>
            <a:pPr indent="0" lvl="0" marL="0" rtl="0" algn="l">
              <a:spcBef>
                <a:spcPts val="120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1"/>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Business Model 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a:t>
            </a:r>
            <a:r>
              <a:rPr lang="en-GB"/>
              <a:t> Statement</a:t>
            </a:r>
            <a:endParaRPr/>
          </a:p>
        </p:txBody>
      </p:sp>
      <p:sp>
        <p:nvSpPr>
          <p:cNvPr id="96" name="Google Shape;96;p18"/>
          <p:cNvSpPr txBox="1"/>
          <p:nvPr>
            <p:ph idx="1" type="body"/>
          </p:nvPr>
        </p:nvSpPr>
        <p:spPr>
          <a:xfrm>
            <a:off x="311700" y="1225225"/>
            <a:ext cx="4703100" cy="37092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GB"/>
              <a:t>The data is the Bank Marketing dataset, based on the telemarketing campaign conducted by the Portuguese retail bank. The campaign assessed whether the customers will subscribe to the term deposit.</a:t>
            </a:r>
            <a:endParaRPr/>
          </a:p>
          <a:p>
            <a:pPr indent="-334327" lvl="0" marL="457200" rtl="0" algn="l">
              <a:spcBef>
                <a:spcPts val="0"/>
              </a:spcBef>
              <a:spcAft>
                <a:spcPts val="0"/>
              </a:spcAft>
              <a:buSzPct val="100000"/>
              <a:buChar char="❏"/>
            </a:pPr>
            <a:r>
              <a:rPr lang="en-GB"/>
              <a:t>We utilize the </a:t>
            </a:r>
            <a:r>
              <a:rPr b="1" lang="en-GB"/>
              <a:t>C</a:t>
            </a:r>
            <a:r>
              <a:rPr b="1" lang="en-GB"/>
              <a:t>R</a:t>
            </a:r>
            <a:r>
              <a:rPr lang="en-GB"/>
              <a:t>oss </a:t>
            </a:r>
            <a:r>
              <a:rPr b="1" lang="en-GB"/>
              <a:t>I</a:t>
            </a:r>
            <a:r>
              <a:rPr lang="en-GB"/>
              <a:t>ndustry </a:t>
            </a:r>
            <a:r>
              <a:rPr b="1" lang="en-GB"/>
              <a:t>S</a:t>
            </a:r>
            <a:r>
              <a:rPr lang="en-GB"/>
              <a:t>tandard </a:t>
            </a:r>
            <a:r>
              <a:rPr b="1" lang="en-GB"/>
              <a:t>P</a:t>
            </a:r>
            <a:r>
              <a:rPr lang="en-GB"/>
              <a:t>rocess </a:t>
            </a:r>
            <a:r>
              <a:rPr b="1" lang="en-GB"/>
              <a:t>D</a:t>
            </a:r>
            <a:r>
              <a:rPr lang="en-GB"/>
              <a:t>ata </a:t>
            </a:r>
            <a:r>
              <a:rPr b="1" lang="en-GB"/>
              <a:t>M</a:t>
            </a:r>
            <a:r>
              <a:rPr lang="en-GB"/>
              <a:t>ining (CRISP-DM),a widely used analytics model framework, utilized as a base for a data science process.</a:t>
            </a:r>
            <a:endParaRPr/>
          </a:p>
          <a:p>
            <a:pPr indent="-334327" lvl="0" marL="457200" rtl="0" algn="l">
              <a:spcBef>
                <a:spcPts val="0"/>
              </a:spcBef>
              <a:spcAft>
                <a:spcPts val="0"/>
              </a:spcAft>
              <a:buSzPct val="100000"/>
              <a:buChar char="❏"/>
            </a:pPr>
            <a:r>
              <a:rPr lang="en-GB"/>
              <a:t>There</a:t>
            </a:r>
            <a:r>
              <a:rPr lang="en-GB"/>
              <a:t> is no deployment in our project, but it is interesting to move through the phases.</a:t>
            </a:r>
            <a:endParaRPr/>
          </a:p>
        </p:txBody>
      </p:sp>
      <p:pic>
        <p:nvPicPr>
          <p:cNvPr id="97" name="Google Shape;97;p18"/>
          <p:cNvPicPr preferRelativeResize="0"/>
          <p:nvPr/>
        </p:nvPicPr>
        <p:blipFill>
          <a:blip r:embed="rId3">
            <a:alphaModFix/>
          </a:blip>
          <a:stretch>
            <a:fillRect/>
          </a:stretch>
        </p:blipFill>
        <p:spPr>
          <a:xfrm>
            <a:off x="4969950" y="871700"/>
            <a:ext cx="4067049" cy="40749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Support Vector Machine: Results</a:t>
            </a:r>
            <a:endParaRPr/>
          </a:p>
        </p:txBody>
      </p:sp>
      <p:graphicFrame>
        <p:nvGraphicFramePr>
          <p:cNvPr id="463" name="Google Shape;463;p72"/>
          <p:cNvGraphicFramePr/>
          <p:nvPr/>
        </p:nvGraphicFramePr>
        <p:xfrm>
          <a:off x="931375" y="1756950"/>
          <a:ext cx="3000000" cy="3000000"/>
        </p:xfrm>
        <a:graphic>
          <a:graphicData uri="http://schemas.openxmlformats.org/drawingml/2006/table">
            <a:tbl>
              <a:tblPr>
                <a:noFill/>
                <a:tableStyleId>{3913A8CB-455D-4B73-9563-B0E56FE8C150}</a:tableStyleId>
              </a:tblPr>
              <a:tblGrid>
                <a:gridCol w="1809750"/>
                <a:gridCol w="1809750"/>
                <a:gridCol w="1809750"/>
              </a:tblGrid>
              <a:tr h="3810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Business </a:t>
                      </a:r>
                      <a:r>
                        <a:rPr b="1" lang="en-GB">
                          <a:solidFill>
                            <a:schemeClr val="lt1"/>
                          </a:solidFill>
                        </a:rPr>
                        <a:t>Model 2</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After tuning</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Clr>
                          <a:schemeClr val="dk1"/>
                        </a:buClr>
                        <a:buSzPts val="1100"/>
                        <a:buFont typeface="Arial"/>
                        <a:buNone/>
                      </a:pPr>
                      <a:r>
                        <a:rPr lang="en-GB">
                          <a:solidFill>
                            <a:schemeClr val="dk1"/>
                          </a:solidFill>
                        </a:rPr>
                        <a:t>0.3376</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latin typeface="Open Sans"/>
                          <a:ea typeface="Open Sans"/>
                          <a:cs typeface="Open Sans"/>
                          <a:sym typeface="Open Sans"/>
                        </a:rPr>
                        <a:t>0.3580</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solidFill>
                            <a:schemeClr val="dk1"/>
                          </a:solidFill>
                        </a:rPr>
                        <a:t>0.8053</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0.8216</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solidFill>
                            <a:schemeClr val="dk1"/>
                          </a:solidFill>
                        </a:rPr>
                        <a:t>0.8322</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0.8517</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solidFill>
                            <a:schemeClr val="dk1"/>
                          </a:solidFill>
                        </a:rPr>
                        <a:t>0.6016</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t>0.5939</a:t>
                      </a:r>
                      <a:endParaRPr/>
                    </a:p>
                  </a:txBody>
                  <a:tcPr marT="91425" marB="91425" marR="91425" marL="91425">
                    <a:solidFill>
                      <a:srgbClr val="FFE599"/>
                    </a:solidFill>
                  </a:tcPr>
                </a:tc>
              </a:tr>
              <a:tr h="237775">
                <a:tc>
                  <a:txBody>
                    <a:bodyPr/>
                    <a:lstStyle/>
                    <a:p>
                      <a:pPr indent="0" lvl="0" marL="0" rtl="0" algn="l">
                        <a:spcBef>
                          <a:spcPts val="0"/>
                        </a:spcBef>
                        <a:spcAft>
                          <a:spcPts val="0"/>
                        </a:spcAft>
                        <a:buNone/>
                      </a:pPr>
                      <a:r>
                        <a:rPr i="1" lang="en-GB">
                          <a:solidFill>
                            <a:schemeClr val="lt1"/>
                          </a:solidFill>
                        </a:rPr>
                        <a:t>Average AUC</a:t>
                      </a:r>
                      <a:endParaRPr i="1">
                        <a:solidFill>
                          <a:schemeClr val="lt1"/>
                        </a:solidFill>
                      </a:endParaRPr>
                    </a:p>
                  </a:txBody>
                  <a:tcPr marT="91425" marB="91425" marR="91425" marL="91425">
                    <a:solidFill>
                      <a:srgbClr val="666666"/>
                    </a:solidFill>
                  </a:tcPr>
                </a:tc>
                <a:tc>
                  <a:txBody>
                    <a:bodyPr/>
                    <a:lstStyle/>
                    <a:p>
                      <a:pPr indent="0" lvl="0" marL="0" rtl="0" algn="l">
                        <a:lnSpc>
                          <a:spcPct val="120000"/>
                        </a:lnSpc>
                        <a:spcBef>
                          <a:spcPts val="0"/>
                        </a:spcBef>
                        <a:spcAft>
                          <a:spcPts val="0"/>
                        </a:spcAft>
                        <a:buNone/>
                      </a:pPr>
                      <a:r>
                        <a:rPr lang="en-GB">
                          <a:solidFill>
                            <a:schemeClr val="dk1"/>
                          </a:solidFill>
                        </a:rPr>
                        <a:t>0.7169</a:t>
                      </a:r>
                      <a:endParaRPr>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a:t>0.7228</a:t>
                      </a:r>
                      <a:endParaRPr/>
                    </a:p>
                  </a:txBody>
                  <a:tcPr marT="91425" marB="91425" marR="91425" marL="91425">
                    <a:solidFill>
                      <a:srgbClr val="FFE599"/>
                    </a:solidFill>
                  </a:tcPr>
                </a:tc>
              </a:tr>
            </a:tbl>
          </a:graphicData>
        </a:graphic>
      </p:graphicFrame>
      <p:sp>
        <p:nvSpPr>
          <p:cNvPr id="464" name="Google Shape;464;p72"/>
          <p:cNvSpPr txBox="1"/>
          <p:nvPr/>
        </p:nvSpPr>
        <p:spPr>
          <a:xfrm>
            <a:off x="709425" y="1283038"/>
            <a:ext cx="49851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Logistic Regression</a:t>
            </a:r>
            <a:endParaRPr/>
          </a:p>
        </p:txBody>
      </p:sp>
      <p:sp>
        <p:nvSpPr>
          <p:cNvPr id="470" name="Google Shape;470;p73"/>
          <p:cNvSpPr txBox="1"/>
          <p:nvPr>
            <p:ph idx="1" type="body"/>
          </p:nvPr>
        </p:nvSpPr>
        <p:spPr>
          <a:xfrm>
            <a:off x="212150" y="1047050"/>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Results of the baseline model and model 2 using logistic regression</a:t>
            </a:r>
            <a:endParaRPr/>
          </a:p>
          <a:p>
            <a:pPr indent="0" lvl="0" marL="457200" rtl="0" algn="l">
              <a:spcBef>
                <a:spcPts val="1200"/>
              </a:spcBef>
              <a:spcAft>
                <a:spcPts val="1200"/>
              </a:spcAft>
              <a:buNone/>
            </a:pPr>
            <a:r>
              <a:t/>
            </a:r>
            <a:endParaRPr/>
          </a:p>
        </p:txBody>
      </p:sp>
      <p:graphicFrame>
        <p:nvGraphicFramePr>
          <p:cNvPr id="471" name="Google Shape;471;p73"/>
          <p:cNvGraphicFramePr/>
          <p:nvPr/>
        </p:nvGraphicFramePr>
        <p:xfrm>
          <a:off x="852950" y="1582050"/>
          <a:ext cx="3000000" cy="3000000"/>
        </p:xfrm>
        <a:graphic>
          <a:graphicData uri="http://schemas.openxmlformats.org/drawingml/2006/table">
            <a:tbl>
              <a:tblPr>
                <a:noFill/>
                <a:tableStyleId>{3913A8CB-455D-4B73-9563-B0E56FE8C150}</a:tableStyleId>
              </a:tblPr>
              <a:tblGrid>
                <a:gridCol w="1809750"/>
                <a:gridCol w="1809750"/>
                <a:gridCol w="1809750"/>
              </a:tblGrid>
              <a:tr h="3810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 </a:t>
                      </a:r>
                      <a:endParaRPr b="1">
                        <a:solidFill>
                          <a:schemeClr val="lt1"/>
                        </a:solidFill>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Model (After improvement)</a:t>
                      </a:r>
                      <a:endParaRPr b="1">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66666"/>
                    </a:solidFill>
                  </a:tcPr>
                </a:tc>
              </a:tr>
              <a:tr h="38100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0.2655</a:t>
                      </a:r>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rPr lang="en-GB"/>
                        <a:t>0.3084</a:t>
                      </a:r>
                      <a:endParaRPr/>
                    </a:p>
                  </a:txBody>
                  <a:tcPr marT="91425" marB="91425" marR="91425" marL="91425">
                    <a:lnT cap="flat" cmpd="sng" w="9525">
                      <a:solidFill>
                        <a:srgbClr val="9E9E9E"/>
                      </a:solidFill>
                      <a:prstDash val="solid"/>
                      <a:round/>
                      <a:headEnd len="sm" w="sm" type="none"/>
                      <a:tailEnd len="sm" w="sm" type="none"/>
                    </a:lnT>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0.7233</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0.8664</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0.6495</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0.3521</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0.7331</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0.9346</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a:t>
                      </a:r>
                      <a:r>
                        <a:rPr i="1" lang="en-GB">
                          <a:solidFill>
                            <a:schemeClr val="lt1"/>
                          </a:solidFill>
                        </a:rPr>
                        <a:t>AUC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0.7517</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0.7517</a:t>
                      </a:r>
                      <a:endParaRPr/>
                    </a:p>
                  </a:txBody>
                  <a:tcPr marT="91425" marB="91425" marR="91425" marL="91425">
                    <a:solidFill>
                      <a:srgbClr val="FFE599"/>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Naive Bayes Classifier</a:t>
            </a:r>
            <a:r>
              <a:rPr lang="en-GB"/>
              <a:t>: Results</a:t>
            </a:r>
            <a:endParaRPr/>
          </a:p>
        </p:txBody>
      </p:sp>
      <p:graphicFrame>
        <p:nvGraphicFramePr>
          <p:cNvPr id="477" name="Google Shape;477;p74"/>
          <p:cNvGraphicFramePr/>
          <p:nvPr/>
        </p:nvGraphicFramePr>
        <p:xfrm>
          <a:off x="1423000" y="2398300"/>
          <a:ext cx="3000000" cy="3000000"/>
        </p:xfrm>
        <a:graphic>
          <a:graphicData uri="http://schemas.openxmlformats.org/drawingml/2006/table">
            <a:tbl>
              <a:tblPr>
                <a:noFill/>
                <a:tableStyleId>{3913A8CB-455D-4B73-9563-B0E56FE8C150}</a:tableStyleId>
              </a:tblPr>
              <a:tblGrid>
                <a:gridCol w="1809750"/>
                <a:gridCol w="1809750"/>
                <a:gridCol w="1809750"/>
              </a:tblGrid>
              <a:tr h="3810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After improvement</a:t>
                      </a:r>
                      <a:endParaRPr b="1">
                        <a:solidFill>
                          <a:schemeClr val="lt1"/>
                        </a:solidFill>
                      </a:endParaRPr>
                    </a:p>
                  </a:txBody>
                  <a:tcPr marT="91425" marB="91425" marR="91425" marL="91425">
                    <a:solidFill>
                      <a:srgbClr val="666666"/>
                    </a:solidFill>
                  </a:tcPr>
                </a:tc>
              </a:tr>
              <a:tr h="379125">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0.2617</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0.2620</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0.7175</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0.7179</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0.6532</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0.6530</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0.7260</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0.7265</a:t>
                      </a:r>
                      <a:endParaRPr/>
                    </a:p>
                  </a:txBody>
                  <a:tcPr marT="91425" marB="91425" marR="91425" marL="91425">
                    <a:solidFill>
                      <a:srgbClr val="FFE599"/>
                    </a:solidFill>
                  </a:tcPr>
                </a:tc>
              </a:tr>
              <a:tr h="237775">
                <a:tc>
                  <a:txBody>
                    <a:bodyPr/>
                    <a:lstStyle/>
                    <a:p>
                      <a:pPr indent="0" lvl="0" marL="0" rtl="0" algn="l">
                        <a:spcBef>
                          <a:spcPts val="0"/>
                        </a:spcBef>
                        <a:spcAft>
                          <a:spcPts val="0"/>
                        </a:spcAft>
                        <a:buNone/>
                      </a:pPr>
                      <a:r>
                        <a:rPr i="1" lang="en-GB">
                          <a:solidFill>
                            <a:schemeClr val="lt1"/>
                          </a:solidFill>
                        </a:rPr>
                        <a:t>Average AUC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0.7497</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0.7500</a:t>
                      </a:r>
                      <a:endParaRPr/>
                    </a:p>
                  </a:txBody>
                  <a:tcPr marT="91425" marB="91425" marR="91425" marL="91425">
                    <a:solidFill>
                      <a:srgbClr val="FFE599"/>
                    </a:solidFill>
                  </a:tcPr>
                </a:tc>
              </a:tr>
            </a:tbl>
          </a:graphicData>
        </a:graphic>
      </p:graphicFrame>
      <p:sp>
        <p:nvSpPr>
          <p:cNvPr id="478" name="Google Shape;478;p74"/>
          <p:cNvSpPr txBox="1"/>
          <p:nvPr>
            <p:ph idx="1" type="body"/>
          </p:nvPr>
        </p:nvSpPr>
        <p:spPr>
          <a:xfrm>
            <a:off x="65250" y="1183800"/>
            <a:ext cx="9186000" cy="773100"/>
          </a:xfrm>
          <a:prstGeom prst="rect">
            <a:avLst/>
          </a:prstGeom>
        </p:spPr>
        <p:txBody>
          <a:bodyPr anchorCtr="0" anchor="t" bIns="91425" lIns="91425" spcFirstLastPara="1" rIns="91425" wrap="square" tIns="91425">
            <a:normAutofit fontScale="55000"/>
          </a:bodyPr>
          <a:lstStyle/>
          <a:p>
            <a:pPr indent="-291465" lvl="0" marL="457200" rtl="0" algn="l">
              <a:spcBef>
                <a:spcPts val="0"/>
              </a:spcBef>
              <a:spcAft>
                <a:spcPts val="0"/>
              </a:spcAft>
              <a:buSzPct val="100000"/>
              <a:buChar char="●"/>
            </a:pPr>
            <a:r>
              <a:rPr lang="en-GB"/>
              <a:t>The metrics displayed are with respect to the positive label (</a:t>
            </a:r>
            <a:r>
              <a:rPr b="1" lang="en-GB"/>
              <a:t>yes</a:t>
            </a:r>
            <a:r>
              <a:rPr lang="en-GB"/>
              <a:t>)</a:t>
            </a:r>
            <a:endParaRPr/>
          </a:p>
          <a:p>
            <a:pPr indent="-291465" lvl="0" marL="457200" rtl="0" algn="l">
              <a:spcBef>
                <a:spcPts val="0"/>
              </a:spcBef>
              <a:spcAft>
                <a:spcPts val="0"/>
              </a:spcAft>
              <a:buSzPct val="100000"/>
              <a:buChar char="●"/>
            </a:pPr>
            <a:r>
              <a:rPr lang="en-GB"/>
              <a:t>Attempts to improve the model include tuning of laplace value &amp; removing 1 feature (‘previous_disc’) out of a pair of </a:t>
            </a:r>
            <a:r>
              <a:rPr lang="en-GB"/>
              <a:t>strongly</a:t>
            </a:r>
            <a:r>
              <a:rPr lang="en-GB"/>
              <a:t> associated features.</a:t>
            </a:r>
            <a:endParaRPr/>
          </a:p>
          <a:p>
            <a:pPr indent="-291465" lvl="0" marL="457200" rtl="0" algn="l">
              <a:spcBef>
                <a:spcPts val="0"/>
              </a:spcBef>
              <a:spcAft>
                <a:spcPts val="0"/>
              </a:spcAft>
              <a:buSzPct val="100000"/>
              <a:buChar char="●"/>
            </a:pPr>
            <a:r>
              <a:rPr lang="en-GB"/>
              <a:t>However, unlike BM1, removing ‘previous_disc’ marginally reduces the MCC.</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Decision Tree: Results</a:t>
            </a:r>
            <a:endParaRPr/>
          </a:p>
        </p:txBody>
      </p:sp>
      <p:graphicFrame>
        <p:nvGraphicFramePr>
          <p:cNvPr id="484" name="Google Shape;484;p75"/>
          <p:cNvGraphicFramePr/>
          <p:nvPr/>
        </p:nvGraphicFramePr>
        <p:xfrm>
          <a:off x="1773000" y="1647075"/>
          <a:ext cx="3000000" cy="3000000"/>
        </p:xfrm>
        <a:graphic>
          <a:graphicData uri="http://schemas.openxmlformats.org/drawingml/2006/table">
            <a:tbl>
              <a:tblPr>
                <a:noFill/>
                <a:tableStyleId>{3913A8CB-455D-4B73-9563-B0E56FE8C150}</a:tableStyleId>
              </a:tblPr>
              <a:tblGrid>
                <a:gridCol w="1809750"/>
                <a:gridCol w="1809750"/>
                <a:gridCol w="1809750"/>
              </a:tblGrid>
              <a:tr h="404725">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After tuning</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0.2212</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0.3007</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0.8066</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0.8709</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0.3974</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0.3197</a:t>
                      </a:r>
                      <a:endParaRPr/>
                    </a:p>
                  </a:txBody>
                  <a:tcPr marT="91425" marB="91425" marR="91425" marL="91425">
                    <a:solidFill>
                      <a:srgbClr val="FFE599"/>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0.8608</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0.9439</a:t>
                      </a:r>
                      <a:endParaRPr/>
                    </a:p>
                  </a:txBody>
                  <a:tcPr marT="91425" marB="91425" marR="91425" marL="91425">
                    <a:solidFill>
                      <a:srgbClr val="FFE599"/>
                    </a:solidFill>
                  </a:tcPr>
                </a:tc>
              </a:tr>
              <a:tr h="237775">
                <a:tc>
                  <a:txBody>
                    <a:bodyPr/>
                    <a:lstStyle/>
                    <a:p>
                      <a:pPr indent="0" lvl="0" marL="0" rtl="0" algn="l">
                        <a:spcBef>
                          <a:spcPts val="0"/>
                        </a:spcBef>
                        <a:spcAft>
                          <a:spcPts val="0"/>
                        </a:spcAft>
                        <a:buNone/>
                      </a:pPr>
                      <a:r>
                        <a:rPr i="1" lang="en-GB">
                          <a:solidFill>
                            <a:schemeClr val="lt1"/>
                          </a:solidFill>
                        </a:rPr>
                        <a:t>Average AUC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0.7156</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0.9816</a:t>
                      </a:r>
                      <a:endParaRPr/>
                    </a:p>
                  </a:txBody>
                  <a:tcPr marT="91425" marB="91425" marR="91425" marL="91425">
                    <a:solidFill>
                      <a:srgbClr val="FFE599"/>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Random Forest:Results</a:t>
            </a:r>
            <a:endParaRPr/>
          </a:p>
        </p:txBody>
      </p:sp>
      <p:sp>
        <p:nvSpPr>
          <p:cNvPr id="490" name="Google Shape;490;p76"/>
          <p:cNvSpPr txBox="1"/>
          <p:nvPr>
            <p:ph idx="1" type="body"/>
          </p:nvPr>
        </p:nvSpPr>
        <p:spPr>
          <a:xfrm>
            <a:off x="311700" y="1072825"/>
            <a:ext cx="8520600" cy="77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Results for Random Forest model.</a:t>
            </a:r>
            <a:endParaRPr/>
          </a:p>
          <a:p>
            <a:pPr indent="-342900" lvl="0" marL="457200" rtl="0" algn="l">
              <a:spcBef>
                <a:spcPts val="0"/>
              </a:spcBef>
              <a:spcAft>
                <a:spcPts val="0"/>
              </a:spcAft>
              <a:buSzPts val="1800"/>
              <a:buChar char="●"/>
            </a:pPr>
            <a:r>
              <a:rPr lang="en-GB"/>
              <a:t>The metrics displayed are with respect to the positive label (</a:t>
            </a:r>
            <a:r>
              <a:rPr b="1" lang="en-GB"/>
              <a:t>yes</a:t>
            </a:r>
            <a:r>
              <a:rPr lang="en-GB"/>
              <a:t>).</a:t>
            </a:r>
            <a:endParaRPr/>
          </a:p>
        </p:txBody>
      </p:sp>
      <p:graphicFrame>
        <p:nvGraphicFramePr>
          <p:cNvPr id="491" name="Google Shape;491;p76"/>
          <p:cNvGraphicFramePr/>
          <p:nvPr/>
        </p:nvGraphicFramePr>
        <p:xfrm>
          <a:off x="1759400" y="2012125"/>
          <a:ext cx="3000000" cy="3000000"/>
        </p:xfrm>
        <a:graphic>
          <a:graphicData uri="http://schemas.openxmlformats.org/drawingml/2006/table">
            <a:tbl>
              <a:tblPr>
                <a:noFill/>
                <a:tableStyleId>{3913A8CB-455D-4B73-9563-B0E56FE8C150}</a:tableStyleId>
              </a:tblPr>
              <a:tblGrid>
                <a:gridCol w="1809750"/>
                <a:gridCol w="1809750"/>
                <a:gridCol w="1809750"/>
              </a:tblGrid>
              <a:tr h="3810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 </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Model (Tune)</a:t>
                      </a:r>
                      <a:endParaRPr b="1">
                        <a:solidFill>
                          <a:schemeClr val="lt1"/>
                        </a:solidFill>
                      </a:endParaRPr>
                    </a:p>
                  </a:txBody>
                  <a:tcPr marT="91425" marB="91425" marR="91425" marL="91425">
                    <a:solidFill>
                      <a:srgbClr val="666666"/>
                    </a:solidFill>
                  </a:tcPr>
                </a:tc>
              </a:tr>
              <a:tr h="38100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0.3513</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0.3770</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0.8698</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0.8573</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0.4100</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0.5095</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0.9307</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0.9034</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i="1" lang="en-GB">
                          <a:solidFill>
                            <a:schemeClr val="lt1"/>
                          </a:solidFill>
                        </a:rPr>
                        <a:t>Average AUC</a:t>
                      </a:r>
                      <a:endParaRPr i="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lang="en-GB"/>
                        <a:t>0.7821</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 0.7843</a:t>
                      </a:r>
                      <a:endParaRPr/>
                    </a:p>
                  </a:txBody>
                  <a:tcPr marT="91425" marB="91425" marR="91425" marL="91425">
                    <a:solidFill>
                      <a:schemeClr val="lt1"/>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311700" y="3037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Summary of the BM2 models across the metrics</a:t>
            </a:r>
            <a:endParaRPr/>
          </a:p>
        </p:txBody>
      </p:sp>
      <p:graphicFrame>
        <p:nvGraphicFramePr>
          <p:cNvPr id="497" name="Google Shape;497;p77"/>
          <p:cNvGraphicFramePr/>
          <p:nvPr/>
        </p:nvGraphicFramePr>
        <p:xfrm>
          <a:off x="999350" y="1562625"/>
          <a:ext cx="3000000" cy="3000000"/>
        </p:xfrm>
        <a:graphic>
          <a:graphicData uri="http://schemas.openxmlformats.org/drawingml/2006/table">
            <a:tbl>
              <a:tblPr>
                <a:noFill/>
                <a:tableStyleId>{3913A8CB-455D-4B73-9563-B0E56FE8C150}</a:tableStyleId>
              </a:tblPr>
              <a:tblGrid>
                <a:gridCol w="1981250"/>
                <a:gridCol w="1090775"/>
                <a:gridCol w="989275"/>
                <a:gridCol w="930050"/>
                <a:gridCol w="959975"/>
                <a:gridCol w="913550"/>
              </a:tblGrid>
              <a:tr h="365400">
                <a:tc>
                  <a:txBody>
                    <a:bodyPr/>
                    <a:lstStyle/>
                    <a:p>
                      <a:pPr indent="0" lvl="0" marL="0" rtl="0" algn="l">
                        <a:spcBef>
                          <a:spcPts val="0"/>
                        </a:spcBef>
                        <a:spcAft>
                          <a:spcPts val="0"/>
                        </a:spcAft>
                        <a:buNone/>
                      </a:pPr>
                      <a:r>
                        <a:rPr b="1" lang="en-GB">
                          <a:solidFill>
                            <a:schemeClr val="lt1"/>
                          </a:solidFill>
                        </a:rPr>
                        <a:t>Metrics</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SVM</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DT</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LG</a:t>
                      </a:r>
                      <a:endParaRPr b="1">
                        <a:solidFill>
                          <a:schemeClr val="lt1"/>
                        </a:solidFill>
                      </a:endParaRPr>
                    </a:p>
                  </a:txBody>
                  <a:tcPr marT="91425" marB="91425" marR="91425" marL="91425">
                    <a:solidFill>
                      <a:srgbClr val="666666"/>
                    </a:solidFill>
                  </a:tcPr>
                </a:tc>
                <a:tc>
                  <a:txBody>
                    <a:bodyPr/>
                    <a:lstStyle/>
                    <a:p>
                      <a:pPr indent="0" lvl="0" marL="0" rtl="0" algn="l">
                        <a:spcBef>
                          <a:spcPts val="0"/>
                        </a:spcBef>
                        <a:spcAft>
                          <a:spcPts val="0"/>
                        </a:spcAft>
                        <a:buNone/>
                      </a:pPr>
                      <a:r>
                        <a:rPr b="1" lang="en-GB">
                          <a:solidFill>
                            <a:schemeClr val="lt1"/>
                          </a:solidFill>
                        </a:rPr>
                        <a:t>RF</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GB">
                          <a:solidFill>
                            <a:schemeClr val="lt1"/>
                          </a:solidFill>
                        </a:rPr>
                        <a:t>NB</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666666"/>
                    </a:solidFill>
                  </a:tcPr>
                </a:tc>
              </a:tr>
              <a:tr h="508850">
                <a:tc>
                  <a:txBody>
                    <a:bodyPr/>
                    <a:lstStyle/>
                    <a:p>
                      <a:pPr indent="0" lvl="0" marL="0" rtl="0" algn="l">
                        <a:spcBef>
                          <a:spcPts val="0"/>
                        </a:spcBef>
                        <a:spcAft>
                          <a:spcPts val="0"/>
                        </a:spcAft>
                        <a:buNone/>
                      </a:pPr>
                      <a:r>
                        <a:rPr i="1" lang="en-GB">
                          <a:solidFill>
                            <a:schemeClr val="lt1"/>
                          </a:solidFill>
                        </a:rPr>
                        <a:t>Average MCC</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None/>
                      </a:pPr>
                      <a:r>
                        <a:rPr lang="en-GB">
                          <a:solidFill>
                            <a:schemeClr val="dk1"/>
                          </a:solidFill>
                          <a:latin typeface="Open Sans"/>
                          <a:ea typeface="Open Sans"/>
                          <a:cs typeface="Open Sans"/>
                          <a:sym typeface="Open Sans"/>
                        </a:rPr>
                        <a:t>0.3580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C232"/>
                    </a:solidFill>
                  </a:tcPr>
                </a:tc>
                <a:tc>
                  <a:txBody>
                    <a:bodyPr/>
                    <a:lstStyle/>
                    <a:p>
                      <a:pPr indent="0" lvl="0" marL="0" rtl="0" algn="l">
                        <a:spcBef>
                          <a:spcPts val="0"/>
                        </a:spcBef>
                        <a:spcAft>
                          <a:spcPts val="0"/>
                        </a:spcAft>
                        <a:buNone/>
                      </a:pPr>
                      <a:r>
                        <a:rPr lang="en-GB"/>
                        <a:t>0.3007</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1200"/>
                        </a:spcAft>
                        <a:buNone/>
                      </a:pPr>
                      <a:r>
                        <a:rPr lang="en-GB"/>
                        <a:t>0.3084</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a:t>0.3770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C232"/>
                    </a:solidFill>
                  </a:tcPr>
                </a:tc>
                <a:tc>
                  <a:txBody>
                    <a:bodyPr/>
                    <a:lstStyle/>
                    <a:p>
                      <a:pPr indent="0" lvl="0" marL="0" rtl="0" algn="l">
                        <a:spcBef>
                          <a:spcPts val="0"/>
                        </a:spcBef>
                        <a:spcAft>
                          <a:spcPts val="0"/>
                        </a:spcAft>
                        <a:buNone/>
                      </a:pPr>
                      <a:r>
                        <a:rPr lang="en-GB"/>
                        <a:t>0.2606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508850">
                <a:tc>
                  <a:txBody>
                    <a:bodyPr/>
                    <a:lstStyle/>
                    <a:p>
                      <a:pPr indent="0" lvl="0" marL="0" rtl="0" algn="l">
                        <a:spcBef>
                          <a:spcPts val="0"/>
                        </a:spcBef>
                        <a:spcAft>
                          <a:spcPts val="0"/>
                        </a:spcAft>
                        <a:buNone/>
                      </a:pPr>
                      <a:r>
                        <a:rPr i="1" lang="en-GB">
                          <a:solidFill>
                            <a:schemeClr val="lt1"/>
                          </a:solidFill>
                        </a:rPr>
                        <a:t>Average Accuracy</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Clr>
                          <a:schemeClr val="dk1"/>
                        </a:buClr>
                        <a:buSzPts val="1100"/>
                        <a:buFont typeface="Arial"/>
                        <a:buNone/>
                      </a:pPr>
                      <a:r>
                        <a:rPr lang="en-GB">
                          <a:solidFill>
                            <a:schemeClr val="dk1"/>
                          </a:solidFill>
                        </a:rPr>
                        <a:t>0.8216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0.8709</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1200"/>
                        </a:spcAft>
                        <a:buNone/>
                      </a:pPr>
                      <a:r>
                        <a:rPr lang="en-GB"/>
                        <a:t>0.8664</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a:t>0.8573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0.7082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508850">
                <a:tc>
                  <a:txBody>
                    <a:bodyPr/>
                    <a:lstStyle/>
                    <a:p>
                      <a:pPr indent="0" lvl="0" marL="0" rtl="0" algn="l">
                        <a:spcBef>
                          <a:spcPts val="0"/>
                        </a:spcBef>
                        <a:spcAft>
                          <a:spcPts val="0"/>
                        </a:spcAft>
                        <a:buNone/>
                      </a:pPr>
                      <a:r>
                        <a:rPr i="1" lang="en-GB">
                          <a:solidFill>
                            <a:schemeClr val="lt1"/>
                          </a:solidFill>
                        </a:rPr>
                        <a:t>Average Sensitivity</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Clr>
                          <a:schemeClr val="dk1"/>
                        </a:buClr>
                        <a:buSzPts val="1100"/>
                        <a:buFont typeface="Arial"/>
                        <a:buNone/>
                      </a:pPr>
                      <a:r>
                        <a:rPr lang="en-GB">
                          <a:solidFill>
                            <a:schemeClr val="dk1"/>
                          </a:solidFill>
                        </a:rPr>
                        <a:t>0.8517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0.3197</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1200"/>
                        </a:spcAft>
                        <a:buNone/>
                      </a:pPr>
                      <a:r>
                        <a:rPr lang="en-GB"/>
                        <a:t>0.3521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a:t>0.5095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0.6680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508850">
                <a:tc>
                  <a:txBody>
                    <a:bodyPr/>
                    <a:lstStyle/>
                    <a:p>
                      <a:pPr indent="0" lvl="0" marL="0" rtl="0" algn="l">
                        <a:spcBef>
                          <a:spcPts val="0"/>
                        </a:spcBef>
                        <a:spcAft>
                          <a:spcPts val="0"/>
                        </a:spcAft>
                        <a:buNone/>
                      </a:pPr>
                      <a:r>
                        <a:rPr i="1" lang="en-GB">
                          <a:solidFill>
                            <a:schemeClr val="lt1"/>
                          </a:solidFill>
                        </a:rPr>
                        <a:t>Average Specificity</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Clr>
                          <a:schemeClr val="dk1"/>
                        </a:buClr>
                        <a:buSzPts val="1100"/>
                        <a:buFont typeface="Arial"/>
                        <a:buNone/>
                      </a:pPr>
                      <a:r>
                        <a:rPr lang="en-GB">
                          <a:solidFill>
                            <a:schemeClr val="dk1"/>
                          </a:solidFill>
                        </a:rPr>
                        <a:t>0.5939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0.9439</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1200"/>
                        </a:spcAft>
                        <a:buNone/>
                      </a:pPr>
                      <a:r>
                        <a:rPr lang="en-GB"/>
                        <a:t>0.9346</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a:t>0.9034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0.7136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61500">
                <a:tc>
                  <a:txBody>
                    <a:bodyPr/>
                    <a:lstStyle/>
                    <a:p>
                      <a:pPr indent="0" lvl="0" marL="0" rtl="0" algn="l">
                        <a:spcBef>
                          <a:spcPts val="0"/>
                        </a:spcBef>
                        <a:spcAft>
                          <a:spcPts val="0"/>
                        </a:spcAft>
                        <a:buNone/>
                      </a:pPr>
                      <a:r>
                        <a:rPr i="1" lang="en-GB">
                          <a:solidFill>
                            <a:schemeClr val="lt1"/>
                          </a:solidFill>
                        </a:rPr>
                        <a:t>Average AUC</a:t>
                      </a:r>
                      <a:endParaRPr i="1">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666666"/>
                    </a:solidFill>
                  </a:tcPr>
                </a:tc>
                <a:tc>
                  <a:txBody>
                    <a:bodyPr/>
                    <a:lstStyle/>
                    <a:p>
                      <a:pPr indent="0" lvl="0" marL="0" rtl="0" algn="l">
                        <a:spcBef>
                          <a:spcPts val="0"/>
                        </a:spcBef>
                        <a:spcAft>
                          <a:spcPts val="0"/>
                        </a:spcAft>
                        <a:buClr>
                          <a:schemeClr val="dk1"/>
                        </a:buClr>
                        <a:buSzPts val="1100"/>
                        <a:buFont typeface="Arial"/>
                        <a:buNone/>
                      </a:pPr>
                      <a:r>
                        <a:rPr lang="en-GB">
                          <a:solidFill>
                            <a:schemeClr val="dk1"/>
                          </a:solidFill>
                        </a:rPr>
                        <a:t>0.7228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0.9816</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1200"/>
                        </a:spcAft>
                        <a:buNone/>
                      </a:pPr>
                      <a:r>
                        <a:rPr lang="en-GB"/>
                        <a:t>0.7517</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a:t> 0.7843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a:t>0.7517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Business Model 2: Conclusion</a:t>
            </a:r>
            <a:endParaRPr/>
          </a:p>
        </p:txBody>
      </p:sp>
      <p:sp>
        <p:nvSpPr>
          <p:cNvPr id="503" name="Google Shape;503;p7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Results are not as good as BM1!!! </a:t>
            </a:r>
            <a:endParaRPr/>
          </a:p>
          <a:p>
            <a:pPr indent="0" lvl="0" marL="457200" rtl="0" algn="l">
              <a:spcBef>
                <a:spcPts val="1200"/>
              </a:spcBef>
              <a:spcAft>
                <a:spcPts val="0"/>
              </a:spcAft>
              <a:buNone/>
            </a:pPr>
            <a:r>
              <a:rPr lang="en-GB"/>
              <a:t>&gt;Original dataset is huge (about 150 predictors)</a:t>
            </a:r>
            <a:endParaRPr/>
          </a:p>
          <a:p>
            <a:pPr indent="0" lvl="0" marL="457200" rtl="0" algn="l">
              <a:spcBef>
                <a:spcPts val="1200"/>
              </a:spcBef>
              <a:spcAft>
                <a:spcPts val="0"/>
              </a:spcAft>
              <a:buNone/>
            </a:pPr>
            <a:r>
              <a:rPr lang="en-GB"/>
              <a:t>&gt;Should add more predictors</a:t>
            </a:r>
            <a:endParaRPr/>
          </a:p>
          <a:p>
            <a:pPr indent="-342900" lvl="0" marL="457200" rtl="0" algn="l">
              <a:spcBef>
                <a:spcPts val="1200"/>
              </a:spcBef>
              <a:spcAft>
                <a:spcPts val="0"/>
              </a:spcAft>
              <a:buSzPts val="1800"/>
              <a:buChar char="●"/>
            </a:pPr>
            <a:r>
              <a:rPr lang="en-GB"/>
              <a:t>SVM and Random Forest have better performance.</a:t>
            </a:r>
            <a:endParaRPr/>
          </a:p>
          <a:p>
            <a:pPr indent="0" lvl="0" marL="457200" rtl="0" algn="l">
              <a:spcBef>
                <a:spcPts val="1200"/>
              </a:spcBef>
              <a:spcAft>
                <a:spcPts val="0"/>
              </a:spcAft>
              <a:buNone/>
            </a:pPr>
            <a:r>
              <a:rPr lang="en-GB"/>
              <a:t>&gt;Base on the results, since it is costly for banks to miss out potential customers who would like to subscribe, it is worth it to use better models to predict given that we only have very little information.</a:t>
            </a:r>
            <a:endParaRPr/>
          </a:p>
          <a:p>
            <a:pPr indent="0" lvl="0" marL="457200" rtl="0" algn="l">
              <a:spcBef>
                <a:spcPts val="1200"/>
              </a:spcBef>
              <a:spcAft>
                <a:spcPts val="1200"/>
              </a:spcAft>
              <a:buNone/>
            </a:pPr>
            <a:r>
              <a:rPr lang="en-GB"/>
              <a:t>&gt;</a:t>
            </a:r>
            <a:endParaRPr/>
          </a:p>
        </p:txBody>
      </p:sp>
      <p:pic>
        <p:nvPicPr>
          <p:cNvPr id="504" name="Google Shape;504;p78"/>
          <p:cNvPicPr preferRelativeResize="0"/>
          <p:nvPr/>
        </p:nvPicPr>
        <p:blipFill>
          <a:blip r:embed="rId3">
            <a:alphaModFix/>
          </a:blip>
          <a:stretch>
            <a:fillRect/>
          </a:stretch>
        </p:blipFill>
        <p:spPr>
          <a:xfrm>
            <a:off x="6321273" y="722550"/>
            <a:ext cx="2741076" cy="1616525"/>
          </a:xfrm>
          <a:prstGeom prst="rect">
            <a:avLst/>
          </a:prstGeom>
          <a:noFill/>
          <a:ln>
            <a:noFill/>
          </a:ln>
        </p:spPr>
      </p:pic>
      <p:sp>
        <p:nvSpPr>
          <p:cNvPr id="505" name="Google Shape;505;p78"/>
          <p:cNvSpPr txBox="1"/>
          <p:nvPr/>
        </p:nvSpPr>
        <p:spPr>
          <a:xfrm>
            <a:off x="9062350" y="64905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06" name="Google Shape;506;p78"/>
          <p:cNvSpPr txBox="1"/>
          <p:nvPr/>
        </p:nvSpPr>
        <p:spPr>
          <a:xfrm>
            <a:off x="9074600" y="17145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Business Model 2</a:t>
            </a:r>
            <a:r>
              <a:rPr lang="en-GB"/>
              <a:t>: Conclusion</a:t>
            </a:r>
            <a:endParaRPr/>
          </a:p>
        </p:txBody>
      </p:sp>
      <p:sp>
        <p:nvSpPr>
          <p:cNvPr id="512" name="Google Shape;512;p7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Overall Conclusion</a:t>
            </a:r>
            <a:endParaRPr/>
          </a:p>
        </p:txBody>
      </p:sp>
      <p:sp>
        <p:nvSpPr>
          <p:cNvPr id="518" name="Google Shape;518;p8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Future work </a:t>
            </a:r>
            <a:endParaRPr/>
          </a:p>
        </p:txBody>
      </p:sp>
      <p:sp>
        <p:nvSpPr>
          <p:cNvPr id="524" name="Google Shape;524;p8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Explore a wider range of hyperparameters tuning.</a:t>
            </a:r>
            <a:endParaRPr/>
          </a:p>
          <a:p>
            <a:pPr indent="-342900" lvl="0" marL="457200" rtl="0" algn="l">
              <a:spcBef>
                <a:spcPts val="0"/>
              </a:spcBef>
              <a:spcAft>
                <a:spcPts val="0"/>
              </a:spcAft>
              <a:buSzPts val="1800"/>
              <a:buChar char="●"/>
            </a:pPr>
            <a:r>
              <a:rPr lang="en-GB"/>
              <a:t>Explore more models such as other ensemble models like XGBoost etc.</a:t>
            </a:r>
            <a:endParaRPr/>
          </a:p>
          <a:p>
            <a:pPr indent="-342900" lvl="0" marL="457200" rtl="0" algn="l">
              <a:spcBef>
                <a:spcPts val="0"/>
              </a:spcBef>
              <a:spcAft>
                <a:spcPts val="0"/>
              </a:spcAft>
              <a:buSzPts val="1800"/>
              <a:buChar char="●"/>
            </a:pPr>
            <a:r>
              <a:rPr lang="en-GB"/>
              <a:t>Collect more info for </a:t>
            </a:r>
            <a:r>
              <a:rPr lang="en-GB"/>
              <a:t>predicting</a:t>
            </a:r>
            <a:r>
              <a:rPr lang="en-GB"/>
              <a:t> the future campaign.</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Business Understanding</a:t>
            </a:r>
            <a:endParaRPr/>
          </a:p>
        </p:txBody>
      </p:sp>
      <p:sp>
        <p:nvSpPr>
          <p:cNvPr id="103" name="Google Shape;103;p19"/>
          <p:cNvSpPr txBox="1"/>
          <p:nvPr>
            <p:ph idx="1" type="body"/>
          </p:nvPr>
        </p:nvSpPr>
        <p:spPr>
          <a:xfrm>
            <a:off x="311700" y="1225225"/>
            <a:ext cx="5484300" cy="1690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A term deposit is a type of deposit account at a financial institution where the money is locked up for some set period of time. They are usually short-term deposits and considered safe </a:t>
            </a:r>
            <a:r>
              <a:rPr lang="en-GB"/>
              <a:t>investment</a:t>
            </a:r>
            <a:r>
              <a:rPr lang="en-GB"/>
              <a:t>.</a:t>
            </a:r>
            <a:endParaRPr/>
          </a:p>
        </p:txBody>
      </p:sp>
      <p:pic>
        <p:nvPicPr>
          <p:cNvPr id="104" name="Google Shape;104;p19"/>
          <p:cNvPicPr preferRelativeResize="0"/>
          <p:nvPr/>
        </p:nvPicPr>
        <p:blipFill>
          <a:blip r:embed="rId3">
            <a:alphaModFix/>
          </a:blip>
          <a:stretch>
            <a:fillRect/>
          </a:stretch>
        </p:blipFill>
        <p:spPr>
          <a:xfrm>
            <a:off x="5960425" y="1225225"/>
            <a:ext cx="3028950" cy="1514475"/>
          </a:xfrm>
          <a:prstGeom prst="rect">
            <a:avLst/>
          </a:prstGeom>
          <a:noFill/>
          <a:ln>
            <a:noFill/>
          </a:ln>
        </p:spPr>
      </p:pic>
      <p:sp>
        <p:nvSpPr>
          <p:cNvPr id="105" name="Google Shape;105;p19"/>
          <p:cNvSpPr txBox="1"/>
          <p:nvPr>
            <p:ph idx="1" type="body"/>
          </p:nvPr>
        </p:nvSpPr>
        <p:spPr>
          <a:xfrm>
            <a:off x="311700" y="2993425"/>
            <a:ext cx="8392500" cy="169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 our project, the </a:t>
            </a:r>
            <a:r>
              <a:rPr lang="en-GB"/>
              <a:t>Portuguese</a:t>
            </a:r>
            <a:r>
              <a:rPr lang="en-GB"/>
              <a:t> Bank uses the approach of direct marketing to access whether the customer is interested in subscribing to the term deposit or not.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Business Model</a:t>
            </a:r>
            <a:endParaRPr/>
          </a:p>
        </p:txBody>
      </p:sp>
      <p:sp>
        <p:nvSpPr>
          <p:cNvPr id="111" name="Google Shape;111;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aim of the project is to:</a:t>
            </a:r>
            <a:endParaRPr/>
          </a:p>
          <a:p>
            <a:pPr indent="-342900" lvl="0" marL="1371600" rtl="0" algn="l">
              <a:spcBef>
                <a:spcPts val="0"/>
              </a:spcBef>
              <a:spcAft>
                <a:spcPts val="0"/>
              </a:spcAft>
              <a:buSzPts val="1800"/>
              <a:buChar char="❏"/>
            </a:pPr>
            <a:r>
              <a:rPr b="1" lang="en-GB"/>
              <a:t>Business Model 1: </a:t>
            </a:r>
            <a:r>
              <a:rPr lang="en-GB"/>
              <a:t>Conduct analysis (after the last contact with the customer via phone), that is to determine after a phone call whether the customer will subscribe to the term deposit offered by the bank or not.</a:t>
            </a:r>
            <a:endParaRPr/>
          </a:p>
          <a:p>
            <a:pPr indent="-342900" lvl="0" marL="1371600" rtl="0" algn="l">
              <a:spcBef>
                <a:spcPts val="0"/>
              </a:spcBef>
              <a:spcAft>
                <a:spcPts val="0"/>
              </a:spcAft>
              <a:buSzPts val="1800"/>
              <a:buChar char="❏"/>
            </a:pPr>
            <a:r>
              <a:rPr b="1" lang="en-GB"/>
              <a:t>Business Model 2:</a:t>
            </a:r>
            <a:r>
              <a:rPr lang="en-GB"/>
              <a:t> Perform analysis to determine potential subscribers for term deposit offered by the bank for future campaigns.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205000" y="2561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Description</a:t>
            </a:r>
            <a:endParaRPr/>
          </a:p>
        </p:txBody>
      </p:sp>
      <p:graphicFrame>
        <p:nvGraphicFramePr>
          <p:cNvPr id="117" name="Google Shape;117;p21"/>
          <p:cNvGraphicFramePr/>
          <p:nvPr/>
        </p:nvGraphicFramePr>
        <p:xfrm>
          <a:off x="351750" y="1896925"/>
          <a:ext cx="3000000" cy="3000000"/>
        </p:xfrm>
        <a:graphic>
          <a:graphicData uri="http://schemas.openxmlformats.org/drawingml/2006/table">
            <a:tbl>
              <a:tblPr>
                <a:noFill/>
                <a:tableStyleId>{AD561D91-90B0-4EA8-ABDE-5E94B2A2E9DF}</a:tableStyleId>
              </a:tblPr>
              <a:tblGrid>
                <a:gridCol w="1338275"/>
                <a:gridCol w="2690225"/>
                <a:gridCol w="1529450"/>
                <a:gridCol w="2580975"/>
              </a:tblGrid>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Response  Variable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description</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type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e.g.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just">
                        <a:lnSpc>
                          <a:spcPct val="115000"/>
                        </a:lnSpc>
                        <a:spcBef>
                          <a:spcPts val="0"/>
                        </a:spcBef>
                        <a:spcAft>
                          <a:spcPts val="0"/>
                        </a:spcAft>
                        <a:buNone/>
                      </a:pPr>
                      <a:r>
                        <a:rPr lang="en-GB" sz="1200">
                          <a:latin typeface="Times New Roman"/>
                          <a:ea typeface="Times New Roman"/>
                          <a:cs typeface="Times New Roman"/>
                          <a:sym typeface="Times New Roman"/>
                        </a:rPr>
                        <a:t>y</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has the bank client subscribed to a term deposit? </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15000"/>
                        </a:lnSpc>
                        <a:spcBef>
                          <a:spcPts val="0"/>
                        </a:spcBef>
                        <a:spcAft>
                          <a:spcPts val="0"/>
                        </a:spcAft>
                        <a:buNone/>
                      </a:pPr>
                      <a:r>
                        <a:rPr lang="en-GB" sz="1200">
                          <a:latin typeface="Times New Roman"/>
                          <a:ea typeface="Times New Roman"/>
                          <a:cs typeface="Times New Roman"/>
                          <a:sym typeface="Times New Roman"/>
                        </a:rPr>
                        <a:t>binary</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yes, no</a:t>
                      </a:r>
                      <a:endParaRPr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